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3" r:id="rId2"/>
    <p:sldId id="280" r:id="rId3"/>
    <p:sldId id="297" r:id="rId4"/>
    <p:sldId id="281" r:id="rId5"/>
    <p:sldId id="298" r:id="rId6"/>
    <p:sldId id="29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08678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57368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59266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819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835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3872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3189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986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37929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7705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1943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2/22/2024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05490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2.png"/><Relationship Id="rId7" Type="http://schemas.openxmlformats.org/officeDocument/2006/relationships/hyperlink" Target="https://github.com/Bandana2024/Chocolate-rating" TargetMode="External"/><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public.tableau.com/app/profile/bandana.sharma6456/viz/ChocolateRating_17084661541070/ChocolateRating?publish=yes" TargetMode="External"/><Relationship Id="rId11" Type="http://schemas.openxmlformats.org/officeDocument/2006/relationships/image" Target="../media/image6.png"/><Relationship Id="rId5" Type="http://schemas.openxmlformats.org/officeDocument/2006/relationships/hyperlink" Target="https://docs.google.com/spreadsheets/d/1JyxvFoHOvXgVz0bz21vMutumjoAvPmcQAgBegp19zKU/edit#gid=1391886020" TargetMode="External"/><Relationship Id="rId10" Type="http://schemas.openxmlformats.org/officeDocument/2006/relationships/image" Target="../media/image5.png"/><Relationship Id="rId4" Type="http://schemas.openxmlformats.org/officeDocument/2006/relationships/hyperlink" Target="https://docs.google.com/document/d/13wCBP9W0PtmNMLt_ljGiEtajdUz95qh-/edit" TargetMode="Externa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768600" y="-2632925"/>
            <a:ext cx="6858000" cy="12192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216693" t="-49049" r="-81020"/>
            </a:stretch>
          </a:blipFill>
        </p:spPr>
      </p:sp>
      <p:sp>
        <p:nvSpPr>
          <p:cNvPr id="3" name="TextBox 3"/>
          <p:cNvSpPr txBox="1"/>
          <p:nvPr/>
        </p:nvSpPr>
        <p:spPr>
          <a:xfrm>
            <a:off x="2119507" y="1048744"/>
            <a:ext cx="9169407" cy="1089144"/>
          </a:xfrm>
          <a:prstGeom prst="rect">
            <a:avLst/>
          </a:prstGeom>
        </p:spPr>
        <p:txBody>
          <a:bodyPr wrap="square" lIns="0" tIns="0" rIns="0" bIns="0" rtlCol="0" anchor="t">
            <a:spAutoFit/>
          </a:bodyPr>
          <a:lstStyle/>
          <a:p>
            <a:pPr defTabSz="609630">
              <a:lnSpc>
                <a:spcPts val="9333"/>
              </a:lnSpc>
            </a:pPr>
            <a:r>
              <a:rPr lang="en-US" sz="6666" dirty="0">
                <a:solidFill>
                  <a:srgbClr val="485203"/>
                </a:solidFill>
                <a:latin typeface="RoxboroughCF Bold"/>
              </a:rPr>
              <a:t>Chocolate- Rating </a:t>
            </a:r>
          </a:p>
        </p:txBody>
      </p:sp>
      <p:sp>
        <p:nvSpPr>
          <p:cNvPr id="8" name="AutoShape 8"/>
          <p:cNvSpPr/>
          <p:nvPr/>
        </p:nvSpPr>
        <p:spPr>
          <a:xfrm flipV="1">
            <a:off x="685800" y="6172200"/>
            <a:ext cx="10820400" cy="12700"/>
          </a:xfrm>
          <a:prstGeom prst="line">
            <a:avLst/>
          </a:prstGeom>
          <a:ln w="19050" cap="flat">
            <a:solidFill>
              <a:srgbClr val="485203"/>
            </a:solidFill>
            <a:prstDash val="solid"/>
            <a:headEnd type="none" w="sm" len="sm"/>
            <a:tailEnd type="none" w="sm" len="sm"/>
          </a:ln>
        </p:spPr>
      </p:sp>
      <p:sp>
        <p:nvSpPr>
          <p:cNvPr id="9" name="TextBox 9"/>
          <p:cNvSpPr txBox="1"/>
          <p:nvPr/>
        </p:nvSpPr>
        <p:spPr>
          <a:xfrm>
            <a:off x="685793" y="3463075"/>
            <a:ext cx="3808897" cy="2747355"/>
          </a:xfrm>
          <a:prstGeom prst="rect">
            <a:avLst/>
          </a:prstGeom>
        </p:spPr>
        <p:txBody>
          <a:bodyPr lIns="0" tIns="0" rIns="0" bIns="0" rtlCol="0" anchor="t">
            <a:spAutoFit/>
          </a:bodyPr>
          <a:lstStyle/>
          <a:p>
            <a:pPr defTabSz="609630">
              <a:lnSpc>
                <a:spcPts val="1800"/>
              </a:lnSpc>
            </a:pPr>
            <a:r>
              <a:rPr lang="en-US" sz="1200" dirty="0">
                <a:solidFill>
                  <a:srgbClr val="485203"/>
                </a:solidFill>
                <a:latin typeface="Stadio Now Devanagari"/>
              </a:rPr>
              <a:t>SKILLS</a:t>
            </a:r>
          </a:p>
          <a:p>
            <a:pPr marL="190510" indent="-190510" defTabSz="609630">
              <a:lnSpc>
                <a:spcPts val="1800"/>
              </a:lnSpc>
              <a:buFont typeface="Arial" panose="020B0604020202020204" pitchFamily="34" charset="0"/>
              <a:buChar char="•"/>
            </a:pPr>
            <a:r>
              <a:rPr lang="en-US" sz="1200" dirty="0">
                <a:solidFill>
                  <a:srgbClr val="485203"/>
                </a:solidFill>
                <a:latin typeface="Stadio Now Devanagari"/>
              </a:rPr>
              <a:t>Data Sourcing</a:t>
            </a:r>
          </a:p>
          <a:p>
            <a:pPr marL="190510" indent="-190510" defTabSz="609630">
              <a:lnSpc>
                <a:spcPts val="1800"/>
              </a:lnSpc>
              <a:buFont typeface="Arial" panose="020B0604020202020204" pitchFamily="34" charset="0"/>
              <a:buChar char="•"/>
            </a:pPr>
            <a:r>
              <a:rPr lang="en-US" sz="1200" dirty="0">
                <a:solidFill>
                  <a:srgbClr val="485203"/>
                </a:solidFill>
                <a:latin typeface="Stadio Now Devanagari"/>
              </a:rPr>
              <a:t>Exploring Relationships</a:t>
            </a:r>
          </a:p>
          <a:p>
            <a:pPr marL="190510" indent="-190510" defTabSz="609630">
              <a:lnSpc>
                <a:spcPts val="1800"/>
              </a:lnSpc>
              <a:buFont typeface="Arial" panose="020B0604020202020204" pitchFamily="34" charset="0"/>
              <a:buChar char="•"/>
            </a:pPr>
            <a:r>
              <a:rPr lang="en-US" sz="1200" dirty="0">
                <a:solidFill>
                  <a:srgbClr val="485203"/>
                </a:solidFill>
                <a:latin typeface="Stadio Now Devanagari"/>
              </a:rPr>
              <a:t>Geographical Visualization </a:t>
            </a:r>
          </a:p>
          <a:p>
            <a:pPr marL="190510" indent="-190510" defTabSz="609630">
              <a:lnSpc>
                <a:spcPts val="1800"/>
              </a:lnSpc>
              <a:buFont typeface="Arial" panose="020B0604020202020204" pitchFamily="34" charset="0"/>
              <a:buChar char="•"/>
            </a:pPr>
            <a:r>
              <a:rPr lang="en-US" sz="1200" dirty="0">
                <a:solidFill>
                  <a:srgbClr val="485203"/>
                </a:solidFill>
                <a:latin typeface="Stadio Now Devanagari"/>
              </a:rPr>
              <a:t>Unsupervised/Supervised machine learning</a:t>
            </a:r>
          </a:p>
          <a:p>
            <a:pPr marL="190510" indent="-190510" defTabSz="609630">
              <a:lnSpc>
                <a:spcPts val="1800"/>
              </a:lnSpc>
              <a:buFont typeface="Arial" panose="020B0604020202020204" pitchFamily="34" charset="0"/>
              <a:buChar char="•"/>
            </a:pPr>
            <a:r>
              <a:rPr lang="en-US" sz="1200" dirty="0">
                <a:solidFill>
                  <a:srgbClr val="485203"/>
                </a:solidFill>
                <a:latin typeface="Stadio Now Devanagari"/>
              </a:rPr>
              <a:t>Sourcing&amp; Analyzing time series data</a:t>
            </a:r>
          </a:p>
          <a:p>
            <a:pPr defTabSz="609630">
              <a:lnSpc>
                <a:spcPts val="1800"/>
              </a:lnSpc>
            </a:pPr>
            <a:r>
              <a:rPr lang="en-US" sz="1200" dirty="0">
                <a:solidFill>
                  <a:srgbClr val="485203"/>
                </a:solidFill>
                <a:latin typeface="Stadio Now Devanagari"/>
              </a:rPr>
              <a:t>TOOLS</a:t>
            </a:r>
          </a:p>
          <a:p>
            <a:pPr marL="190510" indent="-190510" defTabSz="609630">
              <a:lnSpc>
                <a:spcPts val="1800"/>
              </a:lnSpc>
              <a:buFont typeface="Arial" panose="020B0604020202020204" pitchFamily="34" charset="0"/>
              <a:buChar char="•"/>
            </a:pPr>
            <a:r>
              <a:rPr lang="en-US" sz="1200" dirty="0">
                <a:solidFill>
                  <a:srgbClr val="485203"/>
                </a:solidFill>
                <a:latin typeface="Stadio Now Devanagari"/>
              </a:rPr>
              <a:t>Python</a:t>
            </a:r>
          </a:p>
          <a:p>
            <a:pPr marL="190510" indent="-190510" defTabSz="609630">
              <a:lnSpc>
                <a:spcPts val="1800"/>
              </a:lnSpc>
              <a:buFont typeface="Arial" panose="020B0604020202020204" pitchFamily="34" charset="0"/>
              <a:buChar char="•"/>
            </a:pPr>
            <a:r>
              <a:rPr lang="en-US" sz="1200" dirty="0">
                <a:solidFill>
                  <a:srgbClr val="485203"/>
                </a:solidFill>
                <a:latin typeface="Stadio Now Devanagari"/>
              </a:rPr>
              <a:t>Tableau</a:t>
            </a:r>
          </a:p>
          <a:p>
            <a:pPr marL="190510" indent="-190510" defTabSz="609630">
              <a:lnSpc>
                <a:spcPts val="1800"/>
              </a:lnSpc>
              <a:buFont typeface="Arial" panose="020B0604020202020204" pitchFamily="34" charset="0"/>
              <a:buChar char="•"/>
            </a:pPr>
            <a:r>
              <a:rPr lang="en-US" sz="1200" dirty="0" err="1">
                <a:solidFill>
                  <a:srgbClr val="485203"/>
                </a:solidFill>
                <a:latin typeface="Stadio Now Devanagari"/>
              </a:rPr>
              <a:t>Githhub</a:t>
            </a:r>
            <a:endParaRPr lang="en-US" sz="1200" dirty="0">
              <a:solidFill>
                <a:srgbClr val="485203"/>
              </a:solidFill>
              <a:latin typeface="Stadio Now Devanagari"/>
            </a:endParaRPr>
          </a:p>
          <a:p>
            <a:pPr marL="190510" indent="-190510" defTabSz="609630">
              <a:lnSpc>
                <a:spcPts val="1800"/>
              </a:lnSpc>
              <a:buFont typeface="Arial" panose="020B0604020202020204" pitchFamily="34" charset="0"/>
              <a:buChar char="•"/>
            </a:pPr>
            <a:r>
              <a:rPr lang="en-US" sz="1200" dirty="0">
                <a:solidFill>
                  <a:srgbClr val="485203"/>
                </a:solidFill>
                <a:latin typeface="Stadio Now Devanagari"/>
              </a:rPr>
              <a:t>PowerPoint</a:t>
            </a:r>
          </a:p>
          <a:p>
            <a:pPr defTabSz="609630">
              <a:lnSpc>
                <a:spcPts val="1800"/>
              </a:lnSpc>
            </a:pPr>
            <a:endParaRPr lang="en-US" sz="1200" dirty="0">
              <a:solidFill>
                <a:srgbClr val="485203"/>
              </a:solidFill>
              <a:latin typeface="Stadio Now Devanagari"/>
            </a:endParaRPr>
          </a:p>
        </p:txBody>
      </p:sp>
      <p:sp>
        <p:nvSpPr>
          <p:cNvPr id="11" name="TextBox 11"/>
          <p:cNvSpPr txBox="1"/>
          <p:nvPr/>
        </p:nvSpPr>
        <p:spPr>
          <a:xfrm>
            <a:off x="10727659" y="6251934"/>
            <a:ext cx="778548" cy="198581"/>
          </a:xfrm>
          <a:prstGeom prst="rect">
            <a:avLst/>
          </a:prstGeom>
        </p:spPr>
        <p:txBody>
          <a:bodyPr lIns="0" tIns="0" rIns="0" bIns="0" rtlCol="0" anchor="t">
            <a:spAutoFit/>
          </a:bodyPr>
          <a:lstStyle/>
          <a:p>
            <a:pPr algn="r" defTabSz="609630">
              <a:lnSpc>
                <a:spcPts val="1680"/>
              </a:lnSpc>
            </a:pPr>
            <a:r>
              <a:rPr lang="en-US" sz="1200" spc="120">
                <a:solidFill>
                  <a:srgbClr val="485203"/>
                </a:solidFill>
                <a:latin typeface="Stadio Now Devanagari"/>
              </a:rPr>
              <a:t>2024</a:t>
            </a:r>
          </a:p>
        </p:txBody>
      </p:sp>
      <p:grpSp>
        <p:nvGrpSpPr>
          <p:cNvPr id="12" name="Group 12"/>
          <p:cNvGrpSpPr/>
          <p:nvPr/>
        </p:nvGrpSpPr>
        <p:grpSpPr>
          <a:xfrm>
            <a:off x="325036" y="574669"/>
            <a:ext cx="11541929" cy="429113"/>
            <a:chOff x="0" y="0"/>
            <a:chExt cx="29426103" cy="1106170"/>
          </a:xfrm>
        </p:grpSpPr>
        <p:sp>
          <p:nvSpPr>
            <p:cNvPr id="13" name="Freeform 13"/>
            <p:cNvSpPr/>
            <p:nvPr/>
          </p:nvSpPr>
          <p:spPr>
            <a:xfrm>
              <a:off x="0" y="0"/>
              <a:ext cx="29427373" cy="1107440"/>
            </a:xfrm>
            <a:custGeom>
              <a:avLst/>
              <a:gdLst/>
              <a:ahLst/>
              <a:cxnLst/>
              <a:rect l="l" t="t" r="r" b="b"/>
              <a:pathLst>
                <a:path w="29427373" h="1107440">
                  <a:moveTo>
                    <a:pt x="28873655" y="45720"/>
                  </a:moveTo>
                  <a:cubicBezTo>
                    <a:pt x="29153055" y="45720"/>
                    <a:pt x="29380383" y="273050"/>
                    <a:pt x="29380383" y="552450"/>
                  </a:cubicBezTo>
                  <a:cubicBezTo>
                    <a:pt x="29380383" y="831850"/>
                    <a:pt x="29153055" y="1059180"/>
                    <a:pt x="28873655" y="1059180"/>
                  </a:cubicBezTo>
                  <a:lnTo>
                    <a:pt x="553720" y="1059180"/>
                  </a:lnTo>
                  <a:cubicBezTo>
                    <a:pt x="274320" y="1059180"/>
                    <a:pt x="46990" y="831850"/>
                    <a:pt x="46990" y="552450"/>
                  </a:cubicBezTo>
                  <a:cubicBezTo>
                    <a:pt x="46990" y="273050"/>
                    <a:pt x="274320" y="45720"/>
                    <a:pt x="553720" y="45720"/>
                  </a:cubicBezTo>
                  <a:lnTo>
                    <a:pt x="28873655" y="45720"/>
                  </a:lnTo>
                  <a:moveTo>
                    <a:pt x="28873655" y="0"/>
                  </a:moveTo>
                  <a:lnTo>
                    <a:pt x="553720" y="0"/>
                  </a:lnTo>
                  <a:cubicBezTo>
                    <a:pt x="247650" y="0"/>
                    <a:pt x="0" y="247650"/>
                    <a:pt x="0" y="553720"/>
                  </a:cubicBezTo>
                  <a:cubicBezTo>
                    <a:pt x="0" y="859790"/>
                    <a:pt x="247650" y="1107440"/>
                    <a:pt x="553720" y="1107440"/>
                  </a:cubicBezTo>
                  <a:lnTo>
                    <a:pt x="28873655" y="1107440"/>
                  </a:lnTo>
                  <a:cubicBezTo>
                    <a:pt x="29179723" y="1107440"/>
                    <a:pt x="29427373" y="859790"/>
                    <a:pt x="29427373" y="553720"/>
                  </a:cubicBezTo>
                  <a:cubicBezTo>
                    <a:pt x="29426105" y="247650"/>
                    <a:pt x="29178455" y="0"/>
                    <a:pt x="28873655" y="0"/>
                  </a:cubicBezTo>
                  <a:close/>
                </a:path>
              </a:pathLst>
            </a:custGeom>
            <a:solidFill>
              <a:srgbClr val="485203"/>
            </a:solidFill>
          </p:spPr>
        </p:sp>
      </p:grpSp>
      <p:sp>
        <p:nvSpPr>
          <p:cNvPr id="14" name="AutoShape 14"/>
          <p:cNvSpPr/>
          <p:nvPr/>
        </p:nvSpPr>
        <p:spPr>
          <a:xfrm>
            <a:off x="11288913" y="701783"/>
            <a:ext cx="217287" cy="0"/>
          </a:xfrm>
          <a:prstGeom prst="line">
            <a:avLst/>
          </a:prstGeom>
          <a:ln w="28575" cap="flat">
            <a:solidFill>
              <a:srgbClr val="485203"/>
            </a:solidFill>
            <a:prstDash val="solid"/>
            <a:headEnd type="none" w="sm" len="sm"/>
            <a:tailEnd type="none" w="sm" len="sm"/>
          </a:ln>
        </p:spPr>
      </p:sp>
      <p:sp>
        <p:nvSpPr>
          <p:cNvPr id="15" name="AutoShape 15"/>
          <p:cNvSpPr/>
          <p:nvPr/>
        </p:nvSpPr>
        <p:spPr>
          <a:xfrm>
            <a:off x="11288913" y="788018"/>
            <a:ext cx="217287" cy="0"/>
          </a:xfrm>
          <a:prstGeom prst="line">
            <a:avLst/>
          </a:prstGeom>
          <a:ln w="28575" cap="flat">
            <a:solidFill>
              <a:srgbClr val="485203"/>
            </a:solidFill>
            <a:prstDash val="solid"/>
            <a:headEnd type="none" w="sm" len="sm"/>
            <a:tailEnd type="none" w="sm" len="sm"/>
          </a:ln>
        </p:spPr>
      </p:sp>
      <p:sp>
        <p:nvSpPr>
          <p:cNvPr id="16" name="AutoShape 16"/>
          <p:cNvSpPr/>
          <p:nvPr/>
        </p:nvSpPr>
        <p:spPr>
          <a:xfrm>
            <a:off x="11288913" y="874253"/>
            <a:ext cx="217287" cy="0"/>
          </a:xfrm>
          <a:prstGeom prst="line">
            <a:avLst/>
          </a:prstGeom>
          <a:ln w="28575" cap="flat">
            <a:solidFill>
              <a:srgbClr val="485203"/>
            </a:solidFill>
            <a:prstDash val="solid"/>
            <a:headEnd type="none" w="sm" len="sm"/>
            <a:tailEnd type="none" w="sm" len="sm"/>
          </a:ln>
        </p:spPr>
      </p:sp>
      <p:grpSp>
        <p:nvGrpSpPr>
          <p:cNvPr id="17" name="Group 17"/>
          <p:cNvGrpSpPr/>
          <p:nvPr/>
        </p:nvGrpSpPr>
        <p:grpSpPr>
          <a:xfrm>
            <a:off x="476124" y="629495"/>
            <a:ext cx="2148013" cy="317046"/>
            <a:chOff x="0" y="0"/>
            <a:chExt cx="848598" cy="125253"/>
          </a:xfrm>
        </p:grpSpPr>
        <p:sp>
          <p:nvSpPr>
            <p:cNvPr id="18" name="Freeform 18"/>
            <p:cNvSpPr/>
            <p:nvPr/>
          </p:nvSpPr>
          <p:spPr>
            <a:xfrm>
              <a:off x="0" y="0"/>
              <a:ext cx="848598" cy="125253"/>
            </a:xfrm>
            <a:custGeom>
              <a:avLst/>
              <a:gdLst/>
              <a:ahLst/>
              <a:cxnLst/>
              <a:rect l="l" t="t" r="r" b="b"/>
              <a:pathLst>
                <a:path w="848598" h="125253">
                  <a:moveTo>
                    <a:pt x="62626" y="0"/>
                  </a:moveTo>
                  <a:lnTo>
                    <a:pt x="785971" y="0"/>
                  </a:lnTo>
                  <a:cubicBezTo>
                    <a:pt x="802581" y="0"/>
                    <a:pt x="818510" y="6598"/>
                    <a:pt x="830255" y="18343"/>
                  </a:cubicBezTo>
                  <a:cubicBezTo>
                    <a:pt x="841999" y="30088"/>
                    <a:pt x="848598" y="46017"/>
                    <a:pt x="848598" y="62626"/>
                  </a:cubicBezTo>
                  <a:lnTo>
                    <a:pt x="848598" y="62626"/>
                  </a:lnTo>
                  <a:cubicBezTo>
                    <a:pt x="848598" y="79236"/>
                    <a:pt x="841999" y="95165"/>
                    <a:pt x="830255" y="106910"/>
                  </a:cubicBezTo>
                  <a:cubicBezTo>
                    <a:pt x="818510" y="118655"/>
                    <a:pt x="802581" y="125253"/>
                    <a:pt x="785971" y="125253"/>
                  </a:cubicBezTo>
                  <a:lnTo>
                    <a:pt x="62626" y="125253"/>
                  </a:lnTo>
                  <a:cubicBezTo>
                    <a:pt x="46017" y="125253"/>
                    <a:pt x="30088" y="118655"/>
                    <a:pt x="18343" y="106910"/>
                  </a:cubicBezTo>
                  <a:cubicBezTo>
                    <a:pt x="6598" y="95165"/>
                    <a:pt x="0" y="79236"/>
                    <a:pt x="0" y="62626"/>
                  </a:cubicBezTo>
                  <a:lnTo>
                    <a:pt x="0" y="62626"/>
                  </a:lnTo>
                  <a:cubicBezTo>
                    <a:pt x="0" y="46017"/>
                    <a:pt x="6598" y="30088"/>
                    <a:pt x="18343" y="18343"/>
                  </a:cubicBezTo>
                  <a:cubicBezTo>
                    <a:pt x="30088" y="6598"/>
                    <a:pt x="46017" y="0"/>
                    <a:pt x="62626" y="0"/>
                  </a:cubicBezTo>
                  <a:close/>
                </a:path>
              </a:pathLst>
            </a:custGeom>
            <a:solidFill>
              <a:srgbClr val="485203"/>
            </a:solidFill>
          </p:spPr>
        </p:sp>
        <p:sp>
          <p:nvSpPr>
            <p:cNvPr id="19" name="TextBox 19"/>
            <p:cNvSpPr txBox="1"/>
            <p:nvPr/>
          </p:nvSpPr>
          <p:spPr>
            <a:xfrm>
              <a:off x="0" y="-114300"/>
              <a:ext cx="848598" cy="239553"/>
            </a:xfrm>
            <a:prstGeom prst="rect">
              <a:avLst/>
            </a:prstGeom>
          </p:spPr>
          <p:txBody>
            <a:bodyPr lIns="33867" tIns="33867" rIns="33867" bIns="33867" rtlCol="0" anchor="ctr"/>
            <a:lstStyle/>
            <a:p>
              <a:pPr algn="ctr" defTabSz="609630">
                <a:lnSpc>
                  <a:spcPts val="1867"/>
                </a:lnSpc>
              </a:pPr>
              <a:endParaRPr sz="1200">
                <a:solidFill>
                  <a:prstClr val="black"/>
                </a:solidFill>
                <a:latin typeface="Calibri"/>
              </a:endParaRPr>
            </a:p>
          </p:txBody>
        </p:sp>
      </p:grpSp>
      <p:sp>
        <p:nvSpPr>
          <p:cNvPr id="21" name="TextBox 21"/>
          <p:cNvSpPr txBox="1"/>
          <p:nvPr/>
        </p:nvSpPr>
        <p:spPr>
          <a:xfrm>
            <a:off x="8378710" y="586935"/>
            <a:ext cx="2738224" cy="564835"/>
          </a:xfrm>
          <a:prstGeom prst="rect">
            <a:avLst/>
          </a:prstGeom>
        </p:spPr>
        <p:txBody>
          <a:bodyPr lIns="0" tIns="0" rIns="0" bIns="0" rtlCol="0" anchor="t">
            <a:spAutoFit/>
          </a:bodyPr>
          <a:lstStyle/>
          <a:p>
            <a:pPr algn="r" defTabSz="609630">
              <a:lnSpc>
                <a:spcPts val="2333"/>
              </a:lnSpc>
            </a:pPr>
            <a:r>
              <a:rPr lang="en-US" sz="1666" spc="166" dirty="0">
                <a:solidFill>
                  <a:srgbClr val="485203"/>
                </a:solidFill>
                <a:latin typeface="Stadio Now Devanagari"/>
              </a:rPr>
              <a:t>DATA ANALYST</a:t>
            </a:r>
          </a:p>
          <a:p>
            <a:pPr algn="r" defTabSz="609630">
              <a:lnSpc>
                <a:spcPts val="2333"/>
              </a:lnSpc>
            </a:pPr>
            <a:endParaRPr lang="en-US" sz="1666" spc="166" dirty="0">
              <a:solidFill>
                <a:srgbClr val="485203"/>
              </a:solidFill>
              <a:latin typeface="Stadio Now Devanagari"/>
            </a:endParaRPr>
          </a:p>
        </p:txBody>
      </p:sp>
      <p:sp>
        <p:nvSpPr>
          <p:cNvPr id="22" name="AutoShape 22"/>
          <p:cNvSpPr/>
          <p:nvPr/>
        </p:nvSpPr>
        <p:spPr>
          <a:xfrm>
            <a:off x="5736703" y="767698"/>
            <a:ext cx="718595" cy="0"/>
          </a:xfrm>
          <a:prstGeom prst="line">
            <a:avLst/>
          </a:prstGeom>
          <a:ln w="28575" cap="rnd">
            <a:solidFill>
              <a:srgbClr val="485203"/>
            </a:solidFill>
            <a:prstDash val="solid"/>
            <a:headEnd type="none" w="sm" len="sm"/>
            <a:tailEnd type="triangle" w="lg" len="med"/>
          </a:ln>
        </p:spPr>
      </p:sp>
      <p:sp>
        <p:nvSpPr>
          <p:cNvPr id="23" name="TextBox 18">
            <a:extLst>
              <a:ext uri="{FF2B5EF4-FFF2-40B4-BE49-F238E27FC236}">
                <a16:creationId xmlns:a16="http://schemas.microsoft.com/office/drawing/2014/main" id="{B7E12642-5789-6441-F928-2F3472876D3A}"/>
              </a:ext>
            </a:extLst>
          </p:cNvPr>
          <p:cNvSpPr txBox="1"/>
          <p:nvPr/>
        </p:nvSpPr>
        <p:spPr>
          <a:xfrm>
            <a:off x="531888" y="636041"/>
            <a:ext cx="2067105" cy="516039"/>
          </a:xfrm>
          <a:prstGeom prst="rect">
            <a:avLst/>
          </a:prstGeom>
        </p:spPr>
        <p:txBody>
          <a:bodyPr lIns="0" tIns="0" rIns="0" bIns="0" rtlCol="0" anchor="t">
            <a:spAutoFit/>
          </a:bodyPr>
          <a:lstStyle/>
          <a:p>
            <a:pPr algn="ctr" defTabSz="609630">
              <a:lnSpc>
                <a:spcPts val="2146"/>
              </a:lnSpc>
            </a:pPr>
            <a:r>
              <a:rPr lang="en-US" sz="1533" spc="153" dirty="0">
                <a:solidFill>
                  <a:srgbClr val="FFFEF7"/>
                </a:solidFill>
                <a:latin typeface="Stadio Now Devanagari"/>
              </a:rPr>
              <a:t>BANDANA SHARMA</a:t>
            </a:r>
          </a:p>
        </p:txBody>
      </p:sp>
      <p:pic>
        <p:nvPicPr>
          <p:cNvPr id="20" name="Picture 19">
            <a:extLst>
              <a:ext uri="{FF2B5EF4-FFF2-40B4-BE49-F238E27FC236}">
                <a16:creationId xmlns:a16="http://schemas.microsoft.com/office/drawing/2014/main" id="{14962181-9AE0-C65A-7AC2-F40233813A93}"/>
              </a:ext>
            </a:extLst>
          </p:cNvPr>
          <p:cNvPicPr>
            <a:picLocks noChangeAspect="1"/>
          </p:cNvPicPr>
          <p:nvPr/>
        </p:nvPicPr>
        <p:blipFill>
          <a:blip r:embed="rId3"/>
          <a:stretch>
            <a:fillRect/>
          </a:stretch>
        </p:blipFill>
        <p:spPr>
          <a:xfrm>
            <a:off x="4826000" y="4392208"/>
            <a:ext cx="2085013" cy="430821"/>
          </a:xfrm>
          <a:prstGeom prst="rect">
            <a:avLst/>
          </a:prstGeom>
        </p:spPr>
      </p:pic>
      <p:pic>
        <p:nvPicPr>
          <p:cNvPr id="24" name="Picture 23">
            <a:extLst>
              <a:ext uri="{FF2B5EF4-FFF2-40B4-BE49-F238E27FC236}">
                <a16:creationId xmlns:a16="http://schemas.microsoft.com/office/drawing/2014/main" id="{59A87EA8-CF34-A0A8-929F-98582F20295A}"/>
              </a:ext>
            </a:extLst>
          </p:cNvPr>
          <p:cNvPicPr>
            <a:picLocks noChangeAspect="1"/>
          </p:cNvPicPr>
          <p:nvPr/>
        </p:nvPicPr>
        <p:blipFill>
          <a:blip r:embed="rId3"/>
          <a:stretch>
            <a:fillRect/>
          </a:stretch>
        </p:blipFill>
        <p:spPr>
          <a:xfrm>
            <a:off x="507623" y="2532483"/>
            <a:ext cx="2085013" cy="430821"/>
          </a:xfrm>
          <a:prstGeom prst="rect">
            <a:avLst/>
          </a:prstGeom>
        </p:spPr>
      </p:pic>
      <p:pic>
        <p:nvPicPr>
          <p:cNvPr id="25" name="Picture 24">
            <a:extLst>
              <a:ext uri="{FF2B5EF4-FFF2-40B4-BE49-F238E27FC236}">
                <a16:creationId xmlns:a16="http://schemas.microsoft.com/office/drawing/2014/main" id="{F125CC5E-356E-E832-1CE6-2769234F02A2}"/>
              </a:ext>
            </a:extLst>
          </p:cNvPr>
          <p:cNvPicPr>
            <a:picLocks noChangeAspect="1"/>
          </p:cNvPicPr>
          <p:nvPr/>
        </p:nvPicPr>
        <p:blipFill>
          <a:blip r:embed="rId3"/>
          <a:stretch>
            <a:fillRect/>
          </a:stretch>
        </p:blipFill>
        <p:spPr>
          <a:xfrm>
            <a:off x="9332531" y="2445082"/>
            <a:ext cx="2085013" cy="430821"/>
          </a:xfrm>
          <a:prstGeom prst="rect">
            <a:avLst/>
          </a:prstGeom>
        </p:spPr>
      </p:pic>
      <p:sp>
        <p:nvSpPr>
          <p:cNvPr id="26" name="TextBox 25">
            <a:extLst>
              <a:ext uri="{FF2B5EF4-FFF2-40B4-BE49-F238E27FC236}">
                <a16:creationId xmlns:a16="http://schemas.microsoft.com/office/drawing/2014/main" id="{B3420D80-A250-233D-AF21-FA519412CF57}"/>
              </a:ext>
            </a:extLst>
          </p:cNvPr>
          <p:cNvSpPr txBox="1"/>
          <p:nvPr/>
        </p:nvSpPr>
        <p:spPr>
          <a:xfrm>
            <a:off x="9332531" y="2509310"/>
            <a:ext cx="2191821" cy="297454"/>
          </a:xfrm>
          <a:prstGeom prst="rect">
            <a:avLst/>
          </a:prstGeom>
          <a:noFill/>
        </p:spPr>
        <p:txBody>
          <a:bodyPr wrap="square" rtlCol="0">
            <a:spAutoFit/>
          </a:bodyPr>
          <a:lstStyle/>
          <a:p>
            <a:pPr defTabSz="609630"/>
            <a:r>
              <a:rPr lang="en-US" sz="1333" dirty="0">
                <a:solidFill>
                  <a:prstClr val="black"/>
                </a:solidFill>
                <a:latin typeface="Stadio Now Devanagari" panose="020B0604020202020204" charset="0"/>
              </a:rPr>
              <a:t>Motivation and Objective</a:t>
            </a:r>
          </a:p>
        </p:txBody>
      </p:sp>
      <p:sp>
        <p:nvSpPr>
          <p:cNvPr id="27" name="TextBox 26">
            <a:extLst>
              <a:ext uri="{FF2B5EF4-FFF2-40B4-BE49-F238E27FC236}">
                <a16:creationId xmlns:a16="http://schemas.microsoft.com/office/drawing/2014/main" id="{98FD6BF0-E2BE-B9BC-BD73-29A76F911B9C}"/>
              </a:ext>
            </a:extLst>
          </p:cNvPr>
          <p:cNvSpPr txBox="1"/>
          <p:nvPr/>
        </p:nvSpPr>
        <p:spPr>
          <a:xfrm>
            <a:off x="685793" y="2599503"/>
            <a:ext cx="1803407" cy="297454"/>
          </a:xfrm>
          <a:prstGeom prst="rect">
            <a:avLst/>
          </a:prstGeom>
          <a:noFill/>
        </p:spPr>
        <p:txBody>
          <a:bodyPr wrap="square" rtlCol="0">
            <a:spAutoFit/>
          </a:bodyPr>
          <a:lstStyle/>
          <a:p>
            <a:pPr defTabSz="609630"/>
            <a:r>
              <a:rPr lang="en-US" sz="1333" dirty="0">
                <a:solidFill>
                  <a:prstClr val="black"/>
                </a:solidFill>
                <a:latin typeface="Stadio Now Devanagari" panose="020B0604020202020204" charset="0"/>
              </a:rPr>
              <a:t>SKILLS AND TOOLS</a:t>
            </a:r>
          </a:p>
        </p:txBody>
      </p:sp>
      <p:sp>
        <p:nvSpPr>
          <p:cNvPr id="28" name="TextBox 27">
            <a:extLst>
              <a:ext uri="{FF2B5EF4-FFF2-40B4-BE49-F238E27FC236}">
                <a16:creationId xmlns:a16="http://schemas.microsoft.com/office/drawing/2014/main" id="{41D89A14-D6E1-A13C-4590-A55357CA2282}"/>
              </a:ext>
            </a:extLst>
          </p:cNvPr>
          <p:cNvSpPr txBox="1"/>
          <p:nvPr/>
        </p:nvSpPr>
        <p:spPr>
          <a:xfrm>
            <a:off x="5028083" y="4474249"/>
            <a:ext cx="1882930" cy="297454"/>
          </a:xfrm>
          <a:prstGeom prst="rect">
            <a:avLst/>
          </a:prstGeom>
          <a:noFill/>
        </p:spPr>
        <p:txBody>
          <a:bodyPr wrap="square" rtlCol="0">
            <a:spAutoFit/>
          </a:bodyPr>
          <a:lstStyle/>
          <a:p>
            <a:pPr defTabSz="609630"/>
            <a:r>
              <a:rPr lang="en-US" sz="1333" dirty="0">
                <a:solidFill>
                  <a:prstClr val="black"/>
                </a:solidFill>
                <a:latin typeface="Stadio Now Devanagari" panose="020B0604020202020204" charset="0"/>
              </a:rPr>
              <a:t>Project Info</a:t>
            </a:r>
          </a:p>
        </p:txBody>
      </p:sp>
      <p:sp>
        <p:nvSpPr>
          <p:cNvPr id="29" name="TextBox 28">
            <a:extLst>
              <a:ext uri="{FF2B5EF4-FFF2-40B4-BE49-F238E27FC236}">
                <a16:creationId xmlns:a16="http://schemas.microsoft.com/office/drawing/2014/main" id="{237FCBE6-CAC0-32EB-BA3F-E62082B46BD9}"/>
              </a:ext>
            </a:extLst>
          </p:cNvPr>
          <p:cNvSpPr txBox="1"/>
          <p:nvPr/>
        </p:nvSpPr>
        <p:spPr>
          <a:xfrm>
            <a:off x="8929841" y="2925615"/>
            <a:ext cx="2997200" cy="3600986"/>
          </a:xfrm>
          <a:prstGeom prst="rect">
            <a:avLst/>
          </a:prstGeom>
          <a:noFill/>
        </p:spPr>
        <p:txBody>
          <a:bodyPr wrap="square" rtlCol="0">
            <a:spAutoFit/>
          </a:bodyPr>
          <a:lstStyle/>
          <a:p>
            <a:pPr defTabSz="609630"/>
            <a:r>
              <a:rPr lang="en-US" sz="1200" dirty="0">
                <a:solidFill>
                  <a:srgbClr val="485203"/>
                </a:solidFill>
                <a:latin typeface="Stadio Now Devanagari"/>
              </a:rPr>
              <a:t>Chocolate stands as the most favored sweet indulgence globally, celebrated for its exceptional flavor with roots tracing back to ancient times. The Maya revered chocolate, particularly a cocoa beverage prepared with hot water, deeming it the "Food of the Gods." </a:t>
            </a:r>
          </a:p>
          <a:p>
            <a:pPr defTabSz="609630"/>
            <a:endParaRPr lang="en-US" sz="1200" dirty="0">
              <a:solidFill>
                <a:srgbClr val="485203"/>
              </a:solidFill>
              <a:latin typeface="Stadio Now Devanagari"/>
            </a:endParaRPr>
          </a:p>
          <a:p>
            <a:pPr defTabSz="609630"/>
            <a:r>
              <a:rPr lang="en-US" sz="1200" dirty="0">
                <a:solidFill>
                  <a:srgbClr val="485203"/>
                </a:solidFill>
                <a:latin typeface="Stadio Now Devanagari"/>
              </a:rPr>
              <a:t>-There is a common assumption that European chocolate is the best globally, and this analysis aims to verify its accuracy. Additionally, the analysis will explore other factors contributing to the best chocolate flavor.</a:t>
            </a:r>
          </a:p>
          <a:p>
            <a:pPr defTabSz="609630"/>
            <a:r>
              <a:rPr lang="en-US" sz="1200" dirty="0">
                <a:solidFill>
                  <a:srgbClr val="485203"/>
                </a:solidFill>
                <a:latin typeface="Stadio Now Devanagari"/>
              </a:rPr>
              <a:t>Maybe introducing new flavor in market. </a:t>
            </a:r>
          </a:p>
          <a:p>
            <a:pPr defTabSz="609630"/>
            <a:endParaRPr lang="en-US" sz="1200" dirty="0">
              <a:solidFill>
                <a:prstClr val="black"/>
              </a:solidFill>
              <a:latin typeface="Calibri"/>
            </a:endParaRPr>
          </a:p>
          <a:p>
            <a:pPr defTabSz="609630"/>
            <a:endParaRPr lang="en-US" sz="1200" dirty="0">
              <a:solidFill>
                <a:prstClr val="black"/>
              </a:solidFill>
              <a:latin typeface="Calibri"/>
            </a:endParaRPr>
          </a:p>
          <a:p>
            <a:pPr defTabSz="609630"/>
            <a:endParaRPr lang="en-US" sz="1200" dirty="0">
              <a:solidFill>
                <a:prstClr val="black"/>
              </a:solidFill>
              <a:latin typeface="Calibri"/>
            </a:endParaRPr>
          </a:p>
          <a:p>
            <a:pPr defTabSz="609630"/>
            <a:endParaRPr lang="en-US" sz="1200" dirty="0">
              <a:solidFill>
                <a:prstClr val="black"/>
              </a:solidFill>
              <a:latin typeface="Calibri"/>
            </a:endParaRPr>
          </a:p>
        </p:txBody>
      </p:sp>
      <p:sp>
        <p:nvSpPr>
          <p:cNvPr id="30" name="TextBox 29">
            <a:extLst>
              <a:ext uri="{FF2B5EF4-FFF2-40B4-BE49-F238E27FC236}">
                <a16:creationId xmlns:a16="http://schemas.microsoft.com/office/drawing/2014/main" id="{907B251C-BEF9-1BCC-F81E-E79D727CA54F}"/>
              </a:ext>
            </a:extLst>
          </p:cNvPr>
          <p:cNvSpPr txBox="1"/>
          <p:nvPr/>
        </p:nvSpPr>
        <p:spPr>
          <a:xfrm>
            <a:off x="4978400" y="4905070"/>
            <a:ext cx="2438400" cy="830997"/>
          </a:xfrm>
          <a:prstGeom prst="rect">
            <a:avLst/>
          </a:prstGeom>
          <a:noFill/>
        </p:spPr>
        <p:txBody>
          <a:bodyPr wrap="square" rtlCol="0">
            <a:spAutoFit/>
          </a:bodyPr>
          <a:lstStyle/>
          <a:p>
            <a:pPr defTabSz="609630"/>
            <a:r>
              <a:rPr lang="en-US" sz="1200" dirty="0">
                <a:solidFill>
                  <a:prstClr val="black"/>
                </a:solidFill>
                <a:latin typeface="Calibri"/>
                <a:hlinkClick r:id="rId4"/>
              </a:rPr>
              <a:t>Project Brief</a:t>
            </a:r>
            <a:endParaRPr lang="en-US" sz="1200" dirty="0">
              <a:solidFill>
                <a:prstClr val="black"/>
              </a:solidFill>
              <a:latin typeface="Calibri"/>
            </a:endParaRPr>
          </a:p>
          <a:p>
            <a:pPr defTabSz="609630"/>
            <a:r>
              <a:rPr lang="en-US" sz="1200" dirty="0">
                <a:solidFill>
                  <a:prstClr val="black"/>
                </a:solidFill>
                <a:latin typeface="Calibri"/>
                <a:hlinkClick r:id="rId5"/>
              </a:rPr>
              <a:t>Data set</a:t>
            </a:r>
            <a:endParaRPr lang="en-US" sz="1200" dirty="0">
              <a:solidFill>
                <a:prstClr val="black"/>
              </a:solidFill>
              <a:latin typeface="Calibri"/>
            </a:endParaRPr>
          </a:p>
          <a:p>
            <a:pPr defTabSz="609630"/>
            <a:r>
              <a:rPr lang="en-US" sz="1200" dirty="0">
                <a:solidFill>
                  <a:prstClr val="black"/>
                </a:solidFill>
                <a:latin typeface="Calibri"/>
                <a:hlinkClick r:id="rId6"/>
              </a:rPr>
              <a:t>Tableau Link </a:t>
            </a:r>
            <a:endParaRPr lang="en-US" sz="1200" dirty="0">
              <a:solidFill>
                <a:prstClr val="black"/>
              </a:solidFill>
              <a:latin typeface="Calibri"/>
            </a:endParaRPr>
          </a:p>
          <a:p>
            <a:pPr defTabSz="609630"/>
            <a:r>
              <a:rPr lang="en-US" sz="1200" dirty="0" err="1">
                <a:solidFill>
                  <a:prstClr val="black"/>
                </a:solidFill>
                <a:latin typeface="Calibri"/>
                <a:hlinkClick r:id="rId7"/>
              </a:rPr>
              <a:t>Github</a:t>
            </a:r>
            <a:r>
              <a:rPr lang="en-US" sz="1200" dirty="0">
                <a:solidFill>
                  <a:prstClr val="black"/>
                </a:solidFill>
                <a:latin typeface="Calibri"/>
                <a:hlinkClick r:id="rId7"/>
              </a:rPr>
              <a:t> Link</a:t>
            </a:r>
            <a:endParaRPr lang="en-US" sz="1200" dirty="0">
              <a:solidFill>
                <a:prstClr val="black"/>
              </a:solidFill>
              <a:latin typeface="Calibri"/>
            </a:endParaRPr>
          </a:p>
        </p:txBody>
      </p:sp>
      <p:pic>
        <p:nvPicPr>
          <p:cNvPr id="5" name="Picture 4">
            <a:extLst>
              <a:ext uri="{FF2B5EF4-FFF2-40B4-BE49-F238E27FC236}">
                <a16:creationId xmlns:a16="http://schemas.microsoft.com/office/drawing/2014/main" id="{BE3401A3-F78B-054E-2EE8-1243C3ED73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07767" y="2082103"/>
            <a:ext cx="2209800" cy="2289252"/>
          </a:xfrm>
          <a:prstGeom prst="rect">
            <a:avLst/>
          </a:prstGeom>
        </p:spPr>
      </p:pic>
      <p:pic>
        <p:nvPicPr>
          <p:cNvPr id="4" name="Picture 3">
            <a:extLst>
              <a:ext uri="{FF2B5EF4-FFF2-40B4-BE49-F238E27FC236}">
                <a16:creationId xmlns:a16="http://schemas.microsoft.com/office/drawing/2014/main" id="{AB08144B-FB7B-5B38-2927-0D7E4E8BDD2E}"/>
              </a:ext>
            </a:extLst>
          </p:cNvPr>
          <p:cNvPicPr>
            <a:picLocks noChangeAspect="1"/>
          </p:cNvPicPr>
          <p:nvPr/>
        </p:nvPicPr>
        <p:blipFill>
          <a:blip r:embed="rId9"/>
          <a:stretch>
            <a:fillRect/>
          </a:stretch>
        </p:blipFill>
        <p:spPr>
          <a:xfrm>
            <a:off x="627851" y="6208779"/>
            <a:ext cx="585267" cy="585267"/>
          </a:xfrm>
          <a:prstGeom prst="rect">
            <a:avLst/>
          </a:prstGeom>
        </p:spPr>
      </p:pic>
      <p:pic>
        <p:nvPicPr>
          <p:cNvPr id="6" name="Picture 5">
            <a:extLst>
              <a:ext uri="{FF2B5EF4-FFF2-40B4-BE49-F238E27FC236}">
                <a16:creationId xmlns:a16="http://schemas.microsoft.com/office/drawing/2014/main" id="{1A713A00-FFE4-D62C-42A5-83DCD7BFD020}"/>
              </a:ext>
            </a:extLst>
          </p:cNvPr>
          <p:cNvPicPr>
            <a:picLocks noChangeAspect="1"/>
          </p:cNvPicPr>
          <p:nvPr/>
        </p:nvPicPr>
        <p:blipFill>
          <a:blip r:embed="rId10"/>
          <a:stretch>
            <a:fillRect/>
          </a:stretch>
        </p:blipFill>
        <p:spPr>
          <a:xfrm>
            <a:off x="1197687" y="6184900"/>
            <a:ext cx="1320915" cy="621846"/>
          </a:xfrm>
          <a:prstGeom prst="rect">
            <a:avLst/>
          </a:prstGeom>
        </p:spPr>
      </p:pic>
      <p:pic>
        <p:nvPicPr>
          <p:cNvPr id="7" name="Picture 6">
            <a:extLst>
              <a:ext uri="{FF2B5EF4-FFF2-40B4-BE49-F238E27FC236}">
                <a16:creationId xmlns:a16="http://schemas.microsoft.com/office/drawing/2014/main" id="{85BB7E10-0462-696F-B51B-81A89DADEC65}"/>
              </a:ext>
            </a:extLst>
          </p:cNvPr>
          <p:cNvPicPr>
            <a:picLocks noChangeAspect="1"/>
          </p:cNvPicPr>
          <p:nvPr/>
        </p:nvPicPr>
        <p:blipFill>
          <a:blip r:embed="rId11"/>
          <a:stretch>
            <a:fillRect/>
          </a:stretch>
        </p:blipFill>
        <p:spPr>
          <a:xfrm>
            <a:off x="2476090" y="6132441"/>
            <a:ext cx="564945" cy="650297"/>
          </a:xfrm>
          <a:prstGeom prst="rect">
            <a:avLst/>
          </a:prstGeom>
        </p:spPr>
      </p:pic>
      <p:pic>
        <p:nvPicPr>
          <p:cNvPr id="10" name="Picture 9">
            <a:extLst>
              <a:ext uri="{FF2B5EF4-FFF2-40B4-BE49-F238E27FC236}">
                <a16:creationId xmlns:a16="http://schemas.microsoft.com/office/drawing/2014/main" id="{2CCE46AB-3E39-67B5-67DB-F4D69FEA86C7}"/>
              </a:ext>
            </a:extLst>
          </p:cNvPr>
          <p:cNvPicPr>
            <a:picLocks noChangeAspect="1"/>
          </p:cNvPicPr>
          <p:nvPr/>
        </p:nvPicPr>
        <p:blipFill>
          <a:blip r:embed="rId12"/>
          <a:stretch>
            <a:fillRect/>
          </a:stretch>
        </p:blipFill>
        <p:spPr>
          <a:xfrm>
            <a:off x="3253561" y="6224660"/>
            <a:ext cx="642167" cy="6421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835739" flipH="1" flipV="1">
            <a:off x="-474479" y="-3419309"/>
            <a:ext cx="13140958" cy="13720252"/>
          </a:xfrm>
          <a:custGeom>
            <a:avLst/>
            <a:gdLst/>
            <a:ahLst/>
            <a:cxnLst/>
            <a:rect l="l" t="t" r="r" b="b"/>
            <a:pathLst>
              <a:path w="19711437" h="20580378">
                <a:moveTo>
                  <a:pt x="0" y="13886457"/>
                </a:moveTo>
                <a:lnTo>
                  <a:pt x="11900306" y="0"/>
                </a:lnTo>
                <a:lnTo>
                  <a:pt x="19711438" y="6693921"/>
                </a:lnTo>
                <a:lnTo>
                  <a:pt x="7811132" y="20580378"/>
                </a:lnTo>
                <a:lnTo>
                  <a:pt x="0" y="13886457"/>
                </a:lnTo>
                <a:close/>
              </a:path>
            </a:pathLst>
          </a:custGeom>
          <a:blipFill>
            <a:blip r:embed="rId2"/>
            <a:stretch>
              <a:fillRect l="-96029" t="-2892" b="-22197"/>
            </a:stretch>
          </a:blipFill>
        </p:spPr>
        <p:txBody>
          <a:bodyPr/>
          <a:lstStyle/>
          <a:p>
            <a:pPr defTabSz="609630"/>
            <a:endParaRPr lang="en-US" sz="1200" dirty="0">
              <a:solidFill>
                <a:prstClr val="black"/>
              </a:solidFill>
              <a:latin typeface="Calibri"/>
            </a:endParaRPr>
          </a:p>
        </p:txBody>
      </p:sp>
      <p:sp>
        <p:nvSpPr>
          <p:cNvPr id="3" name="Freeform 3"/>
          <p:cNvSpPr/>
          <p:nvPr/>
        </p:nvSpPr>
        <p:spPr>
          <a:xfrm rot="5400000">
            <a:off x="6510940" y="872352"/>
            <a:ext cx="8699001" cy="5136933"/>
          </a:xfrm>
          <a:custGeom>
            <a:avLst/>
            <a:gdLst/>
            <a:ahLst/>
            <a:cxnLst/>
            <a:rect l="l" t="t" r="r" b="b"/>
            <a:pathLst>
              <a:path w="13048501" h="7705399">
                <a:moveTo>
                  <a:pt x="0" y="0"/>
                </a:moveTo>
                <a:lnTo>
                  <a:pt x="13048501" y="0"/>
                </a:lnTo>
                <a:lnTo>
                  <a:pt x="13048501" y="7705399"/>
                </a:lnTo>
                <a:lnTo>
                  <a:pt x="0" y="7705399"/>
                </a:lnTo>
                <a:lnTo>
                  <a:pt x="0" y="0"/>
                </a:lnTo>
                <a:close/>
              </a:path>
            </a:pathLst>
          </a:custGeom>
          <a:blipFill>
            <a:blip r:embed="rId3">
              <a:alphaModFix amt="30000"/>
            </a:blip>
            <a:stretch>
              <a:fillRect l="-61639" t="-136433" r="-47918"/>
            </a:stretch>
          </a:blipFill>
          <a:ln cap="sq">
            <a:noFill/>
            <a:prstDash val="solid"/>
            <a:miter/>
          </a:ln>
        </p:spPr>
      </p:sp>
      <p:grpSp>
        <p:nvGrpSpPr>
          <p:cNvPr id="4" name="Group 4"/>
          <p:cNvGrpSpPr/>
          <p:nvPr/>
        </p:nvGrpSpPr>
        <p:grpSpPr>
          <a:xfrm>
            <a:off x="9101052" y="3239138"/>
            <a:ext cx="2084991" cy="429113"/>
            <a:chOff x="0" y="0"/>
            <a:chExt cx="5315677" cy="1106170"/>
          </a:xfrm>
        </p:grpSpPr>
        <p:sp>
          <p:nvSpPr>
            <p:cNvPr id="5" name="Freeform 5"/>
            <p:cNvSpPr/>
            <p:nvPr/>
          </p:nvSpPr>
          <p:spPr>
            <a:xfrm>
              <a:off x="0" y="0"/>
              <a:ext cx="5316948" cy="1107440"/>
            </a:xfrm>
            <a:custGeom>
              <a:avLst/>
              <a:gdLst/>
              <a:ahLst/>
              <a:cxnLst/>
              <a:rect l="l" t="t" r="r" b="b"/>
              <a:pathLst>
                <a:path w="5316948" h="110744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485203"/>
            </a:solidFill>
          </p:spPr>
        </p:sp>
      </p:grpSp>
      <p:sp>
        <p:nvSpPr>
          <p:cNvPr id="9" name="AutoShape 9"/>
          <p:cNvSpPr/>
          <p:nvPr/>
        </p:nvSpPr>
        <p:spPr>
          <a:xfrm flipV="1">
            <a:off x="685800" y="6172200"/>
            <a:ext cx="10820400" cy="12700"/>
          </a:xfrm>
          <a:prstGeom prst="line">
            <a:avLst/>
          </a:prstGeom>
          <a:ln w="19050" cap="flat">
            <a:solidFill>
              <a:srgbClr val="485203"/>
            </a:solidFill>
            <a:prstDash val="solid"/>
            <a:headEnd type="none" w="sm" len="sm"/>
            <a:tailEnd type="none" w="sm" len="sm"/>
          </a:ln>
        </p:spPr>
      </p:sp>
      <p:sp>
        <p:nvSpPr>
          <p:cNvPr id="12" name="TextBox 12"/>
          <p:cNvSpPr txBox="1"/>
          <p:nvPr/>
        </p:nvSpPr>
        <p:spPr>
          <a:xfrm>
            <a:off x="4279596" y="2881355"/>
            <a:ext cx="3323286" cy="439031"/>
          </a:xfrm>
          <a:prstGeom prst="rect">
            <a:avLst/>
          </a:prstGeom>
        </p:spPr>
        <p:txBody>
          <a:bodyPr wrap="square" lIns="0" tIns="0" rIns="0" bIns="0" rtlCol="0" anchor="t">
            <a:spAutoFit/>
          </a:bodyPr>
          <a:lstStyle/>
          <a:p>
            <a:pPr algn="ctr" defTabSz="609630">
              <a:lnSpc>
                <a:spcPts val="1800"/>
              </a:lnSpc>
            </a:pPr>
            <a:r>
              <a:rPr lang="en-US" sz="1200" dirty="0">
                <a:solidFill>
                  <a:srgbClr val="485203"/>
                </a:solidFill>
                <a:latin typeface="Stadio Now Devanagari"/>
              </a:rPr>
              <a:t> Exploring Relationships  wit Pair plot</a:t>
            </a:r>
          </a:p>
          <a:p>
            <a:pPr algn="ctr" defTabSz="609630">
              <a:lnSpc>
                <a:spcPts val="1800"/>
              </a:lnSpc>
            </a:pPr>
            <a:r>
              <a:rPr lang="en-US" sz="1200" dirty="0">
                <a:solidFill>
                  <a:srgbClr val="485203"/>
                </a:solidFill>
                <a:latin typeface="Stadio Now Devanagari"/>
              </a:rPr>
              <a:t>.</a:t>
            </a:r>
          </a:p>
        </p:txBody>
      </p:sp>
      <p:sp>
        <p:nvSpPr>
          <p:cNvPr id="13" name="TextBox 13"/>
          <p:cNvSpPr txBox="1"/>
          <p:nvPr/>
        </p:nvSpPr>
        <p:spPr>
          <a:xfrm>
            <a:off x="9101052" y="3903223"/>
            <a:ext cx="2084991" cy="208199"/>
          </a:xfrm>
          <a:prstGeom prst="rect">
            <a:avLst/>
          </a:prstGeom>
        </p:spPr>
        <p:txBody>
          <a:bodyPr lIns="0" tIns="0" rIns="0" bIns="0" rtlCol="0" anchor="t">
            <a:spAutoFit/>
          </a:bodyPr>
          <a:lstStyle/>
          <a:p>
            <a:pPr algn="ctr" defTabSz="609630">
              <a:lnSpc>
                <a:spcPts val="1800"/>
              </a:lnSpc>
            </a:pPr>
            <a:r>
              <a:rPr lang="en-US" sz="1200" dirty="0">
                <a:solidFill>
                  <a:srgbClr val="485203"/>
                </a:solidFill>
                <a:latin typeface="Stadio Now Devanagari"/>
              </a:rPr>
              <a:t>Image 1.</a:t>
            </a:r>
          </a:p>
        </p:txBody>
      </p:sp>
      <p:sp>
        <p:nvSpPr>
          <p:cNvPr id="16" name="TextBox 16"/>
          <p:cNvSpPr txBox="1"/>
          <p:nvPr/>
        </p:nvSpPr>
        <p:spPr>
          <a:xfrm>
            <a:off x="332671" y="719811"/>
            <a:ext cx="7040965" cy="974947"/>
          </a:xfrm>
          <a:prstGeom prst="rect">
            <a:avLst/>
          </a:prstGeom>
        </p:spPr>
        <p:txBody>
          <a:bodyPr wrap="square" lIns="0" tIns="0" rIns="0" bIns="0" rtlCol="0" anchor="t">
            <a:spAutoFit/>
          </a:bodyPr>
          <a:lstStyle/>
          <a:p>
            <a:pPr defTabSz="609630">
              <a:lnSpc>
                <a:spcPts val="8800"/>
              </a:lnSpc>
            </a:pPr>
            <a:r>
              <a:rPr lang="en-US" sz="4400" dirty="0">
                <a:solidFill>
                  <a:srgbClr val="485203"/>
                </a:solidFill>
                <a:latin typeface="RoxboroughCF Bold"/>
              </a:rPr>
              <a:t>Data Analysis</a:t>
            </a:r>
          </a:p>
        </p:txBody>
      </p:sp>
      <p:sp>
        <p:nvSpPr>
          <p:cNvPr id="18" name="TextBox 18"/>
          <p:cNvSpPr txBox="1"/>
          <p:nvPr/>
        </p:nvSpPr>
        <p:spPr>
          <a:xfrm>
            <a:off x="10727659" y="6251934"/>
            <a:ext cx="778548" cy="198581"/>
          </a:xfrm>
          <a:prstGeom prst="rect">
            <a:avLst/>
          </a:prstGeom>
        </p:spPr>
        <p:txBody>
          <a:bodyPr lIns="0" tIns="0" rIns="0" bIns="0" rtlCol="0" anchor="t">
            <a:spAutoFit/>
          </a:bodyPr>
          <a:lstStyle/>
          <a:p>
            <a:pPr algn="r" defTabSz="609630">
              <a:lnSpc>
                <a:spcPts val="1680"/>
              </a:lnSpc>
            </a:pPr>
            <a:r>
              <a:rPr lang="en-US" sz="1200" spc="120">
                <a:solidFill>
                  <a:srgbClr val="485203"/>
                </a:solidFill>
                <a:latin typeface="Stadio Now Devanagari"/>
              </a:rPr>
              <a:t>2024</a:t>
            </a:r>
          </a:p>
        </p:txBody>
      </p:sp>
      <p:grpSp>
        <p:nvGrpSpPr>
          <p:cNvPr id="19" name="Group 19"/>
          <p:cNvGrpSpPr/>
          <p:nvPr/>
        </p:nvGrpSpPr>
        <p:grpSpPr>
          <a:xfrm>
            <a:off x="325036" y="574669"/>
            <a:ext cx="11541929" cy="429113"/>
            <a:chOff x="0" y="0"/>
            <a:chExt cx="29426103" cy="1106170"/>
          </a:xfrm>
        </p:grpSpPr>
        <p:sp>
          <p:nvSpPr>
            <p:cNvPr id="20" name="Freeform 20"/>
            <p:cNvSpPr/>
            <p:nvPr/>
          </p:nvSpPr>
          <p:spPr>
            <a:xfrm>
              <a:off x="0" y="0"/>
              <a:ext cx="29427373" cy="1107440"/>
            </a:xfrm>
            <a:custGeom>
              <a:avLst/>
              <a:gdLst/>
              <a:ahLst/>
              <a:cxnLst/>
              <a:rect l="l" t="t" r="r" b="b"/>
              <a:pathLst>
                <a:path w="29427373" h="1107440">
                  <a:moveTo>
                    <a:pt x="28873655" y="45720"/>
                  </a:moveTo>
                  <a:cubicBezTo>
                    <a:pt x="29153055" y="45720"/>
                    <a:pt x="29380383" y="273050"/>
                    <a:pt x="29380383" y="552450"/>
                  </a:cubicBezTo>
                  <a:cubicBezTo>
                    <a:pt x="29380383" y="831850"/>
                    <a:pt x="29153055" y="1059180"/>
                    <a:pt x="28873655" y="1059180"/>
                  </a:cubicBezTo>
                  <a:lnTo>
                    <a:pt x="553720" y="1059180"/>
                  </a:lnTo>
                  <a:cubicBezTo>
                    <a:pt x="274320" y="1059180"/>
                    <a:pt x="46990" y="831850"/>
                    <a:pt x="46990" y="552450"/>
                  </a:cubicBezTo>
                  <a:cubicBezTo>
                    <a:pt x="46990" y="273050"/>
                    <a:pt x="274320" y="45720"/>
                    <a:pt x="553720" y="45720"/>
                  </a:cubicBezTo>
                  <a:lnTo>
                    <a:pt x="28873655" y="45720"/>
                  </a:lnTo>
                  <a:moveTo>
                    <a:pt x="28873655" y="0"/>
                  </a:moveTo>
                  <a:lnTo>
                    <a:pt x="553720" y="0"/>
                  </a:lnTo>
                  <a:cubicBezTo>
                    <a:pt x="247650" y="0"/>
                    <a:pt x="0" y="247650"/>
                    <a:pt x="0" y="553720"/>
                  </a:cubicBezTo>
                  <a:cubicBezTo>
                    <a:pt x="0" y="859790"/>
                    <a:pt x="247650" y="1107440"/>
                    <a:pt x="553720" y="1107440"/>
                  </a:cubicBezTo>
                  <a:lnTo>
                    <a:pt x="28873655" y="1107440"/>
                  </a:lnTo>
                  <a:cubicBezTo>
                    <a:pt x="29179723" y="1107440"/>
                    <a:pt x="29427373" y="859790"/>
                    <a:pt x="29427373" y="553720"/>
                  </a:cubicBezTo>
                  <a:cubicBezTo>
                    <a:pt x="29426105" y="247650"/>
                    <a:pt x="29178455" y="0"/>
                    <a:pt x="28873655" y="0"/>
                  </a:cubicBezTo>
                  <a:close/>
                </a:path>
              </a:pathLst>
            </a:custGeom>
            <a:solidFill>
              <a:srgbClr val="485203"/>
            </a:solidFill>
          </p:spPr>
        </p:sp>
      </p:grpSp>
      <p:sp>
        <p:nvSpPr>
          <p:cNvPr id="21" name="AutoShape 21"/>
          <p:cNvSpPr/>
          <p:nvPr/>
        </p:nvSpPr>
        <p:spPr>
          <a:xfrm>
            <a:off x="11288913" y="701783"/>
            <a:ext cx="217287" cy="0"/>
          </a:xfrm>
          <a:prstGeom prst="line">
            <a:avLst/>
          </a:prstGeom>
          <a:ln w="28575" cap="flat">
            <a:solidFill>
              <a:srgbClr val="485203"/>
            </a:solidFill>
            <a:prstDash val="solid"/>
            <a:headEnd type="none" w="sm" len="sm"/>
            <a:tailEnd type="none" w="sm" len="sm"/>
          </a:ln>
        </p:spPr>
      </p:sp>
      <p:sp>
        <p:nvSpPr>
          <p:cNvPr id="22" name="AutoShape 22"/>
          <p:cNvSpPr/>
          <p:nvPr/>
        </p:nvSpPr>
        <p:spPr>
          <a:xfrm>
            <a:off x="11288913" y="788018"/>
            <a:ext cx="217287" cy="0"/>
          </a:xfrm>
          <a:prstGeom prst="line">
            <a:avLst/>
          </a:prstGeom>
          <a:ln w="28575" cap="flat">
            <a:solidFill>
              <a:srgbClr val="485203"/>
            </a:solidFill>
            <a:prstDash val="solid"/>
            <a:headEnd type="none" w="sm" len="sm"/>
            <a:tailEnd type="none" w="sm" len="sm"/>
          </a:ln>
        </p:spPr>
      </p:sp>
      <p:sp>
        <p:nvSpPr>
          <p:cNvPr id="23" name="AutoShape 23"/>
          <p:cNvSpPr/>
          <p:nvPr/>
        </p:nvSpPr>
        <p:spPr>
          <a:xfrm>
            <a:off x="11288913" y="874253"/>
            <a:ext cx="217287" cy="0"/>
          </a:xfrm>
          <a:prstGeom prst="line">
            <a:avLst/>
          </a:prstGeom>
          <a:ln w="28575" cap="flat">
            <a:solidFill>
              <a:srgbClr val="485203"/>
            </a:solidFill>
            <a:prstDash val="solid"/>
            <a:headEnd type="none" w="sm" len="sm"/>
            <a:tailEnd type="none" w="sm" len="sm"/>
          </a:ln>
        </p:spPr>
      </p:sp>
      <p:grpSp>
        <p:nvGrpSpPr>
          <p:cNvPr id="24" name="Group 24"/>
          <p:cNvGrpSpPr/>
          <p:nvPr/>
        </p:nvGrpSpPr>
        <p:grpSpPr>
          <a:xfrm>
            <a:off x="294350" y="629495"/>
            <a:ext cx="2747430" cy="317046"/>
            <a:chOff x="0" y="0"/>
            <a:chExt cx="848598" cy="125253"/>
          </a:xfrm>
        </p:grpSpPr>
        <p:sp>
          <p:nvSpPr>
            <p:cNvPr id="25" name="Freeform 25"/>
            <p:cNvSpPr/>
            <p:nvPr/>
          </p:nvSpPr>
          <p:spPr>
            <a:xfrm>
              <a:off x="0" y="0"/>
              <a:ext cx="848598" cy="125253"/>
            </a:xfrm>
            <a:custGeom>
              <a:avLst/>
              <a:gdLst/>
              <a:ahLst/>
              <a:cxnLst/>
              <a:rect l="l" t="t" r="r" b="b"/>
              <a:pathLst>
                <a:path w="848598" h="125253">
                  <a:moveTo>
                    <a:pt x="62626" y="0"/>
                  </a:moveTo>
                  <a:lnTo>
                    <a:pt x="785971" y="0"/>
                  </a:lnTo>
                  <a:cubicBezTo>
                    <a:pt x="802581" y="0"/>
                    <a:pt x="818510" y="6598"/>
                    <a:pt x="830255" y="18343"/>
                  </a:cubicBezTo>
                  <a:cubicBezTo>
                    <a:pt x="841999" y="30088"/>
                    <a:pt x="848598" y="46017"/>
                    <a:pt x="848598" y="62626"/>
                  </a:cubicBezTo>
                  <a:lnTo>
                    <a:pt x="848598" y="62626"/>
                  </a:lnTo>
                  <a:cubicBezTo>
                    <a:pt x="848598" y="79236"/>
                    <a:pt x="841999" y="95165"/>
                    <a:pt x="830255" y="106910"/>
                  </a:cubicBezTo>
                  <a:cubicBezTo>
                    <a:pt x="818510" y="118655"/>
                    <a:pt x="802581" y="125253"/>
                    <a:pt x="785971" y="125253"/>
                  </a:cubicBezTo>
                  <a:lnTo>
                    <a:pt x="62626" y="125253"/>
                  </a:lnTo>
                  <a:cubicBezTo>
                    <a:pt x="46017" y="125253"/>
                    <a:pt x="30088" y="118655"/>
                    <a:pt x="18343" y="106910"/>
                  </a:cubicBezTo>
                  <a:cubicBezTo>
                    <a:pt x="6598" y="95165"/>
                    <a:pt x="0" y="79236"/>
                    <a:pt x="0" y="62626"/>
                  </a:cubicBezTo>
                  <a:lnTo>
                    <a:pt x="0" y="62626"/>
                  </a:lnTo>
                  <a:cubicBezTo>
                    <a:pt x="0" y="46017"/>
                    <a:pt x="6598" y="30088"/>
                    <a:pt x="18343" y="18343"/>
                  </a:cubicBezTo>
                  <a:cubicBezTo>
                    <a:pt x="30088" y="6598"/>
                    <a:pt x="46017" y="0"/>
                    <a:pt x="62626" y="0"/>
                  </a:cubicBezTo>
                  <a:close/>
                </a:path>
              </a:pathLst>
            </a:custGeom>
            <a:solidFill>
              <a:srgbClr val="485203"/>
            </a:solidFill>
          </p:spPr>
        </p:sp>
        <p:sp>
          <p:nvSpPr>
            <p:cNvPr id="26" name="TextBox 26"/>
            <p:cNvSpPr txBox="1"/>
            <p:nvPr/>
          </p:nvSpPr>
          <p:spPr>
            <a:xfrm>
              <a:off x="0" y="-114300"/>
              <a:ext cx="848598" cy="239553"/>
            </a:xfrm>
            <a:prstGeom prst="rect">
              <a:avLst/>
            </a:prstGeom>
          </p:spPr>
          <p:txBody>
            <a:bodyPr lIns="33867" tIns="33867" rIns="33867" bIns="33867" rtlCol="0" anchor="ctr"/>
            <a:lstStyle/>
            <a:p>
              <a:pPr algn="ctr" defTabSz="609630">
                <a:lnSpc>
                  <a:spcPts val="1867"/>
                </a:lnSpc>
              </a:pPr>
              <a:endParaRPr sz="1200">
                <a:solidFill>
                  <a:prstClr val="black"/>
                </a:solidFill>
                <a:latin typeface="Calibri"/>
              </a:endParaRPr>
            </a:p>
          </p:txBody>
        </p:sp>
      </p:grpSp>
      <p:sp>
        <p:nvSpPr>
          <p:cNvPr id="28" name="TextBox 28"/>
          <p:cNvSpPr txBox="1"/>
          <p:nvPr/>
        </p:nvSpPr>
        <p:spPr>
          <a:xfrm>
            <a:off x="8378710" y="586935"/>
            <a:ext cx="2738224" cy="564835"/>
          </a:xfrm>
          <a:prstGeom prst="rect">
            <a:avLst/>
          </a:prstGeom>
        </p:spPr>
        <p:txBody>
          <a:bodyPr lIns="0" tIns="0" rIns="0" bIns="0" rtlCol="0" anchor="t">
            <a:spAutoFit/>
          </a:bodyPr>
          <a:lstStyle/>
          <a:p>
            <a:pPr algn="r" defTabSz="609630">
              <a:lnSpc>
                <a:spcPts val="2333"/>
              </a:lnSpc>
            </a:pPr>
            <a:r>
              <a:rPr lang="en-US" sz="1666" spc="166" dirty="0">
                <a:solidFill>
                  <a:srgbClr val="485203"/>
                </a:solidFill>
                <a:latin typeface="Stadio Now Devanagari"/>
              </a:rPr>
              <a:t>DATA ANALYST</a:t>
            </a:r>
          </a:p>
          <a:p>
            <a:pPr algn="r" defTabSz="609630">
              <a:lnSpc>
                <a:spcPts val="2333"/>
              </a:lnSpc>
            </a:pPr>
            <a:endParaRPr lang="en-US" sz="1666" spc="166" dirty="0">
              <a:solidFill>
                <a:srgbClr val="485203"/>
              </a:solidFill>
              <a:latin typeface="Stadio Now Devanagari"/>
            </a:endParaRPr>
          </a:p>
        </p:txBody>
      </p:sp>
      <p:sp>
        <p:nvSpPr>
          <p:cNvPr id="29" name="AutoShape 29"/>
          <p:cNvSpPr/>
          <p:nvPr/>
        </p:nvSpPr>
        <p:spPr>
          <a:xfrm>
            <a:off x="5736703" y="767698"/>
            <a:ext cx="718595" cy="0"/>
          </a:xfrm>
          <a:prstGeom prst="line">
            <a:avLst/>
          </a:prstGeom>
          <a:ln w="28575" cap="rnd">
            <a:solidFill>
              <a:srgbClr val="485203"/>
            </a:solidFill>
            <a:prstDash val="solid"/>
            <a:headEnd type="none" w="sm" len="sm"/>
            <a:tailEnd type="triangle" w="lg" len="med"/>
          </a:ln>
        </p:spPr>
      </p:sp>
      <p:sp>
        <p:nvSpPr>
          <p:cNvPr id="30" name="TextBox 18">
            <a:extLst>
              <a:ext uri="{FF2B5EF4-FFF2-40B4-BE49-F238E27FC236}">
                <a16:creationId xmlns:a16="http://schemas.microsoft.com/office/drawing/2014/main" id="{59598AE7-08A1-701B-4625-93CD61BBA0C4}"/>
              </a:ext>
            </a:extLst>
          </p:cNvPr>
          <p:cNvSpPr txBox="1"/>
          <p:nvPr/>
        </p:nvSpPr>
        <p:spPr>
          <a:xfrm>
            <a:off x="364176" y="628526"/>
            <a:ext cx="2747430" cy="246734"/>
          </a:xfrm>
          <a:prstGeom prst="rect">
            <a:avLst/>
          </a:prstGeom>
        </p:spPr>
        <p:txBody>
          <a:bodyPr wrap="square" lIns="0" tIns="0" rIns="0" bIns="0" rtlCol="0" anchor="t">
            <a:spAutoFit/>
          </a:bodyPr>
          <a:lstStyle/>
          <a:p>
            <a:pPr algn="ctr" defTabSz="609630">
              <a:lnSpc>
                <a:spcPts val="2146"/>
              </a:lnSpc>
            </a:pPr>
            <a:r>
              <a:rPr lang="en-US" sz="1533" spc="153" dirty="0">
                <a:solidFill>
                  <a:srgbClr val="FFFEF7"/>
                </a:solidFill>
                <a:latin typeface="Stadio Now Devanagari"/>
              </a:rPr>
              <a:t>BANDANA SHARMA</a:t>
            </a:r>
          </a:p>
        </p:txBody>
      </p:sp>
      <p:pic>
        <p:nvPicPr>
          <p:cNvPr id="7" name="Picture 6">
            <a:extLst>
              <a:ext uri="{FF2B5EF4-FFF2-40B4-BE49-F238E27FC236}">
                <a16:creationId xmlns:a16="http://schemas.microsoft.com/office/drawing/2014/main" id="{9598E54B-D30F-FD47-1E42-CB5816067B13}"/>
              </a:ext>
            </a:extLst>
          </p:cNvPr>
          <p:cNvPicPr>
            <a:picLocks noChangeAspect="1"/>
          </p:cNvPicPr>
          <p:nvPr/>
        </p:nvPicPr>
        <p:blipFill>
          <a:blip r:embed="rId4"/>
          <a:stretch>
            <a:fillRect/>
          </a:stretch>
        </p:blipFill>
        <p:spPr>
          <a:xfrm>
            <a:off x="91541" y="3102570"/>
            <a:ext cx="3965651" cy="3119390"/>
          </a:xfrm>
          <a:prstGeom prst="rect">
            <a:avLst/>
          </a:prstGeom>
        </p:spPr>
      </p:pic>
      <p:pic>
        <p:nvPicPr>
          <p:cNvPr id="10" name="Picture 9">
            <a:extLst>
              <a:ext uri="{FF2B5EF4-FFF2-40B4-BE49-F238E27FC236}">
                <a16:creationId xmlns:a16="http://schemas.microsoft.com/office/drawing/2014/main" id="{EA608D42-3C3C-DC7F-25F2-E7EB09460886}"/>
              </a:ext>
            </a:extLst>
          </p:cNvPr>
          <p:cNvPicPr>
            <a:picLocks noChangeAspect="1"/>
          </p:cNvPicPr>
          <p:nvPr/>
        </p:nvPicPr>
        <p:blipFill>
          <a:blip r:embed="rId5"/>
          <a:stretch>
            <a:fillRect/>
          </a:stretch>
        </p:blipFill>
        <p:spPr>
          <a:xfrm>
            <a:off x="4204623" y="3092854"/>
            <a:ext cx="4140559" cy="3106690"/>
          </a:xfrm>
          <a:prstGeom prst="rect">
            <a:avLst/>
          </a:prstGeom>
        </p:spPr>
      </p:pic>
      <p:sp>
        <p:nvSpPr>
          <p:cNvPr id="11" name="TextBox 10">
            <a:extLst>
              <a:ext uri="{FF2B5EF4-FFF2-40B4-BE49-F238E27FC236}">
                <a16:creationId xmlns:a16="http://schemas.microsoft.com/office/drawing/2014/main" id="{E76E06D7-D695-59C4-4A81-C41217B7AF34}"/>
              </a:ext>
            </a:extLst>
          </p:cNvPr>
          <p:cNvSpPr txBox="1"/>
          <p:nvPr/>
        </p:nvSpPr>
        <p:spPr>
          <a:xfrm>
            <a:off x="294349" y="2857284"/>
            <a:ext cx="2117884" cy="276999"/>
          </a:xfrm>
          <a:prstGeom prst="rect">
            <a:avLst/>
          </a:prstGeom>
          <a:noFill/>
        </p:spPr>
        <p:txBody>
          <a:bodyPr wrap="square" rtlCol="0">
            <a:spAutoFit/>
          </a:bodyPr>
          <a:lstStyle/>
          <a:p>
            <a:pPr defTabSz="609630"/>
            <a:r>
              <a:rPr lang="en-US" sz="1200" dirty="0">
                <a:solidFill>
                  <a:srgbClr val="485203"/>
                </a:solidFill>
                <a:latin typeface="Stadio Now Devanagari"/>
              </a:rPr>
              <a:t>Trends in Python</a:t>
            </a:r>
            <a:endParaRPr lang="en-US" sz="1200" dirty="0">
              <a:solidFill>
                <a:prstClr val="black"/>
              </a:solidFill>
              <a:latin typeface="Calibri"/>
            </a:endParaRPr>
          </a:p>
        </p:txBody>
      </p:sp>
      <p:pic>
        <p:nvPicPr>
          <p:cNvPr id="15" name="Picture 14">
            <a:extLst>
              <a:ext uri="{FF2B5EF4-FFF2-40B4-BE49-F238E27FC236}">
                <a16:creationId xmlns:a16="http://schemas.microsoft.com/office/drawing/2014/main" id="{08BD1021-2820-39ED-69E4-758AF16FA83A}"/>
              </a:ext>
            </a:extLst>
          </p:cNvPr>
          <p:cNvPicPr>
            <a:picLocks noChangeAspect="1"/>
          </p:cNvPicPr>
          <p:nvPr/>
        </p:nvPicPr>
        <p:blipFill>
          <a:blip r:embed="rId6"/>
          <a:stretch>
            <a:fillRect/>
          </a:stretch>
        </p:blipFill>
        <p:spPr>
          <a:xfrm>
            <a:off x="8453871" y="3115270"/>
            <a:ext cx="3379351" cy="3106690"/>
          </a:xfrm>
          <a:prstGeom prst="rect">
            <a:avLst/>
          </a:prstGeom>
        </p:spPr>
      </p:pic>
      <p:sp>
        <p:nvSpPr>
          <p:cNvPr id="17" name="TextBox 16">
            <a:extLst>
              <a:ext uri="{FF2B5EF4-FFF2-40B4-BE49-F238E27FC236}">
                <a16:creationId xmlns:a16="http://schemas.microsoft.com/office/drawing/2014/main" id="{9F5B1C48-31FA-1FDE-4C23-41F99338CAC4}"/>
              </a:ext>
            </a:extLst>
          </p:cNvPr>
          <p:cNvSpPr txBox="1"/>
          <p:nvPr/>
        </p:nvSpPr>
        <p:spPr>
          <a:xfrm>
            <a:off x="8650576" y="2815434"/>
            <a:ext cx="2985941" cy="276999"/>
          </a:xfrm>
          <a:prstGeom prst="rect">
            <a:avLst/>
          </a:prstGeom>
          <a:noFill/>
        </p:spPr>
        <p:txBody>
          <a:bodyPr wrap="square" rtlCol="0">
            <a:spAutoFit/>
          </a:bodyPr>
          <a:lstStyle/>
          <a:p>
            <a:pPr defTabSz="609630"/>
            <a:r>
              <a:rPr lang="en-US" sz="1200" dirty="0">
                <a:solidFill>
                  <a:srgbClr val="485203"/>
                </a:solidFill>
                <a:latin typeface="Stadio Now Devanagari"/>
              </a:rPr>
              <a:t>Clustering Categorical plot.</a:t>
            </a:r>
          </a:p>
        </p:txBody>
      </p:sp>
      <p:pic>
        <p:nvPicPr>
          <p:cNvPr id="31" name="Picture 30">
            <a:extLst>
              <a:ext uri="{FF2B5EF4-FFF2-40B4-BE49-F238E27FC236}">
                <a16:creationId xmlns:a16="http://schemas.microsoft.com/office/drawing/2014/main" id="{167126C6-35D1-864D-B71A-16624184B55F}"/>
              </a:ext>
            </a:extLst>
          </p:cNvPr>
          <p:cNvPicPr>
            <a:picLocks noChangeAspect="1"/>
          </p:cNvPicPr>
          <p:nvPr/>
        </p:nvPicPr>
        <p:blipFill>
          <a:blip r:embed="rId7"/>
          <a:stretch>
            <a:fillRect/>
          </a:stretch>
        </p:blipFill>
        <p:spPr>
          <a:xfrm>
            <a:off x="8291974" y="2390438"/>
            <a:ext cx="3657917" cy="381033"/>
          </a:xfrm>
          <a:prstGeom prst="rect">
            <a:avLst/>
          </a:prstGeom>
        </p:spPr>
      </p:pic>
      <p:pic>
        <p:nvPicPr>
          <p:cNvPr id="33" name="Picture 32">
            <a:extLst>
              <a:ext uri="{FF2B5EF4-FFF2-40B4-BE49-F238E27FC236}">
                <a16:creationId xmlns:a16="http://schemas.microsoft.com/office/drawing/2014/main" id="{615701A1-975B-85DA-A366-42BEFD7F4868}"/>
              </a:ext>
            </a:extLst>
          </p:cNvPr>
          <p:cNvPicPr>
            <a:picLocks noChangeAspect="1"/>
          </p:cNvPicPr>
          <p:nvPr/>
        </p:nvPicPr>
        <p:blipFill>
          <a:blip r:embed="rId8"/>
          <a:stretch>
            <a:fillRect/>
          </a:stretch>
        </p:blipFill>
        <p:spPr>
          <a:xfrm>
            <a:off x="4699559" y="2336294"/>
            <a:ext cx="2903322" cy="462320"/>
          </a:xfrm>
          <a:prstGeom prst="rect">
            <a:avLst/>
          </a:prstGeom>
        </p:spPr>
      </p:pic>
      <p:pic>
        <p:nvPicPr>
          <p:cNvPr id="35" name="Picture 34">
            <a:extLst>
              <a:ext uri="{FF2B5EF4-FFF2-40B4-BE49-F238E27FC236}">
                <a16:creationId xmlns:a16="http://schemas.microsoft.com/office/drawing/2014/main" id="{E3B5DAD0-DE3C-8DF8-8391-01CA34E2221E}"/>
              </a:ext>
            </a:extLst>
          </p:cNvPr>
          <p:cNvPicPr>
            <a:picLocks noChangeAspect="1"/>
          </p:cNvPicPr>
          <p:nvPr/>
        </p:nvPicPr>
        <p:blipFill>
          <a:blip r:embed="rId9"/>
          <a:stretch>
            <a:fillRect/>
          </a:stretch>
        </p:blipFill>
        <p:spPr>
          <a:xfrm>
            <a:off x="140502" y="1924333"/>
            <a:ext cx="3759526" cy="951012"/>
          </a:xfrm>
          <a:prstGeom prst="rect">
            <a:avLst/>
          </a:prstGeom>
        </p:spPr>
      </p:pic>
      <p:sp>
        <p:nvSpPr>
          <p:cNvPr id="36" name="TextBox 35">
            <a:extLst>
              <a:ext uri="{FF2B5EF4-FFF2-40B4-BE49-F238E27FC236}">
                <a16:creationId xmlns:a16="http://schemas.microsoft.com/office/drawing/2014/main" id="{9AC7D552-9891-BA2E-874A-C1655CA90745}"/>
              </a:ext>
            </a:extLst>
          </p:cNvPr>
          <p:cNvSpPr txBox="1"/>
          <p:nvPr/>
        </p:nvSpPr>
        <p:spPr>
          <a:xfrm>
            <a:off x="4739671" y="1346340"/>
            <a:ext cx="6446372" cy="461665"/>
          </a:xfrm>
          <a:prstGeom prst="rect">
            <a:avLst/>
          </a:prstGeom>
          <a:noFill/>
        </p:spPr>
        <p:txBody>
          <a:bodyPr wrap="square" rtlCol="0">
            <a:spAutoFit/>
          </a:bodyPr>
          <a:lstStyle/>
          <a:p>
            <a:pPr defTabSz="609630"/>
            <a:r>
              <a:rPr lang="en-US" sz="1200" dirty="0">
                <a:solidFill>
                  <a:srgbClr val="EEECE1">
                    <a:lumMod val="25000"/>
                  </a:srgbClr>
                </a:solidFill>
                <a:latin typeface="Stadio Now Devanagari" panose="020B0604020202020204" charset="0"/>
              </a:rPr>
              <a:t>The correlation between the cocoa percentage and the chocolate rating did not exhibit a discernible trend.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2D4A2051-210D-41E9-BD75-FE4E3DCF576C}"/>
              </a:ext>
            </a:extLst>
          </p:cNvPr>
          <p:cNvSpPr/>
          <p:nvPr/>
        </p:nvSpPr>
        <p:spPr>
          <a:xfrm rot="13764261" flipH="1" flipV="1">
            <a:off x="-474479" y="-3419309"/>
            <a:ext cx="13140958" cy="13720252"/>
          </a:xfrm>
          <a:custGeom>
            <a:avLst/>
            <a:gdLst/>
            <a:ahLst/>
            <a:cxnLst/>
            <a:rect l="l" t="t" r="r" b="b"/>
            <a:pathLst>
              <a:path w="19711437" h="20580378">
                <a:moveTo>
                  <a:pt x="0" y="13886457"/>
                </a:moveTo>
                <a:lnTo>
                  <a:pt x="11900306" y="0"/>
                </a:lnTo>
                <a:lnTo>
                  <a:pt x="19711438" y="6693921"/>
                </a:lnTo>
                <a:lnTo>
                  <a:pt x="7811132" y="20580378"/>
                </a:lnTo>
                <a:lnTo>
                  <a:pt x="0" y="13886457"/>
                </a:lnTo>
                <a:close/>
              </a:path>
            </a:pathLst>
          </a:custGeom>
          <a:blipFill>
            <a:blip r:embed="rId2"/>
            <a:stretch>
              <a:fillRect l="-96029" t="-2892" b="-22197"/>
            </a:stretch>
          </a:blipFill>
        </p:spPr>
        <p:txBody>
          <a:bodyPr/>
          <a:lstStyle/>
          <a:p>
            <a:pPr defTabSz="609630"/>
            <a:endParaRPr lang="en-US" sz="1200" dirty="0">
              <a:solidFill>
                <a:prstClr val="black"/>
              </a:solidFill>
              <a:latin typeface="Calibri"/>
            </a:endParaRPr>
          </a:p>
        </p:txBody>
      </p:sp>
      <p:sp>
        <p:nvSpPr>
          <p:cNvPr id="4" name="Freeform 3">
            <a:extLst>
              <a:ext uri="{FF2B5EF4-FFF2-40B4-BE49-F238E27FC236}">
                <a16:creationId xmlns:a16="http://schemas.microsoft.com/office/drawing/2014/main" id="{E64188A5-DB27-2DB3-7327-4DBCF5357295}"/>
              </a:ext>
            </a:extLst>
          </p:cNvPr>
          <p:cNvSpPr/>
          <p:nvPr/>
        </p:nvSpPr>
        <p:spPr>
          <a:xfrm rot="5400000">
            <a:off x="6510940" y="872352"/>
            <a:ext cx="8699001" cy="5136933"/>
          </a:xfrm>
          <a:custGeom>
            <a:avLst/>
            <a:gdLst/>
            <a:ahLst/>
            <a:cxnLst/>
            <a:rect l="l" t="t" r="r" b="b"/>
            <a:pathLst>
              <a:path w="13048501" h="7705399">
                <a:moveTo>
                  <a:pt x="0" y="0"/>
                </a:moveTo>
                <a:lnTo>
                  <a:pt x="13048501" y="0"/>
                </a:lnTo>
                <a:lnTo>
                  <a:pt x="13048501" y="7705399"/>
                </a:lnTo>
                <a:lnTo>
                  <a:pt x="0" y="7705399"/>
                </a:lnTo>
                <a:lnTo>
                  <a:pt x="0" y="0"/>
                </a:lnTo>
                <a:close/>
              </a:path>
            </a:pathLst>
          </a:custGeom>
          <a:blipFill>
            <a:blip r:embed="rId3">
              <a:alphaModFix amt="30000"/>
            </a:blip>
            <a:stretch>
              <a:fillRect l="-61639" t="-136433" r="-47918"/>
            </a:stretch>
          </a:blipFill>
          <a:ln cap="sq">
            <a:noFill/>
            <a:prstDash val="solid"/>
            <a:miter/>
          </a:ln>
        </p:spPr>
      </p:sp>
      <p:grpSp>
        <p:nvGrpSpPr>
          <p:cNvPr id="5" name="Group 4">
            <a:extLst>
              <a:ext uri="{FF2B5EF4-FFF2-40B4-BE49-F238E27FC236}">
                <a16:creationId xmlns:a16="http://schemas.microsoft.com/office/drawing/2014/main" id="{E07A0ED7-A5CA-0EBD-FFCF-4BE39BDBD4DC}"/>
              </a:ext>
            </a:extLst>
          </p:cNvPr>
          <p:cNvGrpSpPr/>
          <p:nvPr/>
        </p:nvGrpSpPr>
        <p:grpSpPr>
          <a:xfrm>
            <a:off x="9101052" y="3239138"/>
            <a:ext cx="2084991" cy="429113"/>
            <a:chOff x="0" y="0"/>
            <a:chExt cx="5315677" cy="1106170"/>
          </a:xfrm>
        </p:grpSpPr>
        <p:sp>
          <p:nvSpPr>
            <p:cNvPr id="6" name="Freeform 5">
              <a:extLst>
                <a:ext uri="{FF2B5EF4-FFF2-40B4-BE49-F238E27FC236}">
                  <a16:creationId xmlns:a16="http://schemas.microsoft.com/office/drawing/2014/main" id="{131FA0F2-8E73-5BF8-F432-A4BBAE3F85B6}"/>
                </a:ext>
              </a:extLst>
            </p:cNvPr>
            <p:cNvSpPr/>
            <p:nvPr/>
          </p:nvSpPr>
          <p:spPr>
            <a:xfrm>
              <a:off x="0" y="0"/>
              <a:ext cx="5316948" cy="1107440"/>
            </a:xfrm>
            <a:custGeom>
              <a:avLst/>
              <a:gdLst/>
              <a:ahLst/>
              <a:cxnLst/>
              <a:rect l="l" t="t" r="r" b="b"/>
              <a:pathLst>
                <a:path w="5316948" h="110744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485203"/>
            </a:solidFill>
          </p:spPr>
        </p:sp>
      </p:grpSp>
      <p:sp>
        <p:nvSpPr>
          <p:cNvPr id="7" name="AutoShape 9">
            <a:extLst>
              <a:ext uri="{FF2B5EF4-FFF2-40B4-BE49-F238E27FC236}">
                <a16:creationId xmlns:a16="http://schemas.microsoft.com/office/drawing/2014/main" id="{FFBDE0C0-8F18-A9B6-93FD-9604202F3836}"/>
              </a:ext>
            </a:extLst>
          </p:cNvPr>
          <p:cNvSpPr/>
          <p:nvPr/>
        </p:nvSpPr>
        <p:spPr>
          <a:xfrm flipV="1">
            <a:off x="685800" y="6172200"/>
            <a:ext cx="10820400" cy="12700"/>
          </a:xfrm>
          <a:prstGeom prst="line">
            <a:avLst/>
          </a:prstGeom>
          <a:ln w="19050" cap="flat">
            <a:solidFill>
              <a:srgbClr val="485203"/>
            </a:solidFill>
            <a:prstDash val="solid"/>
            <a:headEnd type="none" w="sm" len="sm"/>
            <a:tailEnd type="none" w="sm" len="sm"/>
          </a:ln>
        </p:spPr>
      </p:sp>
      <p:sp>
        <p:nvSpPr>
          <p:cNvPr id="8" name="TextBox 12">
            <a:extLst>
              <a:ext uri="{FF2B5EF4-FFF2-40B4-BE49-F238E27FC236}">
                <a16:creationId xmlns:a16="http://schemas.microsoft.com/office/drawing/2014/main" id="{3E793CB7-4A5B-EB5F-E668-E3A793D5C777}"/>
              </a:ext>
            </a:extLst>
          </p:cNvPr>
          <p:cNvSpPr txBox="1"/>
          <p:nvPr/>
        </p:nvSpPr>
        <p:spPr>
          <a:xfrm>
            <a:off x="29515" y="2435672"/>
            <a:ext cx="2084991" cy="208199"/>
          </a:xfrm>
          <a:prstGeom prst="rect">
            <a:avLst/>
          </a:prstGeom>
        </p:spPr>
        <p:txBody>
          <a:bodyPr lIns="0" tIns="0" rIns="0" bIns="0" rtlCol="0" anchor="t">
            <a:spAutoFit/>
          </a:bodyPr>
          <a:lstStyle/>
          <a:p>
            <a:pPr algn="ctr" defTabSz="609630">
              <a:lnSpc>
                <a:spcPts val="1800"/>
              </a:lnSpc>
            </a:pPr>
            <a:r>
              <a:rPr lang="en-US" sz="1200" dirty="0">
                <a:solidFill>
                  <a:srgbClr val="485203"/>
                </a:solidFill>
                <a:latin typeface="Stadio Now Devanagari"/>
              </a:rPr>
              <a:t>Image 2.</a:t>
            </a:r>
          </a:p>
        </p:txBody>
      </p:sp>
      <p:sp>
        <p:nvSpPr>
          <p:cNvPr id="9" name="TextBox 13">
            <a:extLst>
              <a:ext uri="{FF2B5EF4-FFF2-40B4-BE49-F238E27FC236}">
                <a16:creationId xmlns:a16="http://schemas.microsoft.com/office/drawing/2014/main" id="{CAEAE464-417B-08E0-D596-1A3C4025478E}"/>
              </a:ext>
            </a:extLst>
          </p:cNvPr>
          <p:cNvSpPr txBox="1"/>
          <p:nvPr/>
        </p:nvSpPr>
        <p:spPr>
          <a:xfrm>
            <a:off x="9101052" y="3903223"/>
            <a:ext cx="2084991" cy="208199"/>
          </a:xfrm>
          <a:prstGeom prst="rect">
            <a:avLst/>
          </a:prstGeom>
        </p:spPr>
        <p:txBody>
          <a:bodyPr lIns="0" tIns="0" rIns="0" bIns="0" rtlCol="0" anchor="t">
            <a:spAutoFit/>
          </a:bodyPr>
          <a:lstStyle/>
          <a:p>
            <a:pPr algn="ctr" defTabSz="609630">
              <a:lnSpc>
                <a:spcPts val="1800"/>
              </a:lnSpc>
            </a:pPr>
            <a:r>
              <a:rPr lang="en-US" sz="1200" dirty="0">
                <a:solidFill>
                  <a:srgbClr val="485203"/>
                </a:solidFill>
                <a:latin typeface="Stadio Now Devanagari"/>
              </a:rPr>
              <a:t>Image 1.</a:t>
            </a:r>
          </a:p>
        </p:txBody>
      </p:sp>
      <p:sp>
        <p:nvSpPr>
          <p:cNvPr id="10" name="TextBox 16">
            <a:extLst>
              <a:ext uri="{FF2B5EF4-FFF2-40B4-BE49-F238E27FC236}">
                <a16:creationId xmlns:a16="http://schemas.microsoft.com/office/drawing/2014/main" id="{56E8C893-3D4B-DA37-2982-7C7DF222C63E}"/>
              </a:ext>
            </a:extLst>
          </p:cNvPr>
          <p:cNvSpPr txBox="1"/>
          <p:nvPr/>
        </p:nvSpPr>
        <p:spPr>
          <a:xfrm>
            <a:off x="212218" y="616004"/>
            <a:ext cx="7718493" cy="974947"/>
          </a:xfrm>
          <a:prstGeom prst="rect">
            <a:avLst/>
          </a:prstGeom>
        </p:spPr>
        <p:txBody>
          <a:bodyPr wrap="square" lIns="0" tIns="0" rIns="0" bIns="0" rtlCol="0" anchor="t">
            <a:spAutoFit/>
          </a:bodyPr>
          <a:lstStyle/>
          <a:p>
            <a:pPr defTabSz="609630">
              <a:lnSpc>
                <a:spcPts val="8800"/>
              </a:lnSpc>
            </a:pPr>
            <a:r>
              <a:rPr lang="en-US" sz="4400" dirty="0">
                <a:solidFill>
                  <a:srgbClr val="485203"/>
                </a:solidFill>
                <a:latin typeface="RoxboroughCF Bold"/>
              </a:rPr>
              <a:t>Data Visualization</a:t>
            </a:r>
          </a:p>
        </p:txBody>
      </p:sp>
      <p:sp>
        <p:nvSpPr>
          <p:cNvPr id="11" name="TextBox 18">
            <a:extLst>
              <a:ext uri="{FF2B5EF4-FFF2-40B4-BE49-F238E27FC236}">
                <a16:creationId xmlns:a16="http://schemas.microsoft.com/office/drawing/2014/main" id="{F7E5B9C9-A2B2-B4A4-738E-6801AA6D509D}"/>
              </a:ext>
            </a:extLst>
          </p:cNvPr>
          <p:cNvSpPr txBox="1"/>
          <p:nvPr/>
        </p:nvSpPr>
        <p:spPr>
          <a:xfrm>
            <a:off x="10727659" y="6251934"/>
            <a:ext cx="778548" cy="198581"/>
          </a:xfrm>
          <a:prstGeom prst="rect">
            <a:avLst/>
          </a:prstGeom>
        </p:spPr>
        <p:txBody>
          <a:bodyPr lIns="0" tIns="0" rIns="0" bIns="0" rtlCol="0" anchor="t">
            <a:spAutoFit/>
          </a:bodyPr>
          <a:lstStyle/>
          <a:p>
            <a:pPr algn="r" defTabSz="609630">
              <a:lnSpc>
                <a:spcPts val="1680"/>
              </a:lnSpc>
            </a:pPr>
            <a:r>
              <a:rPr lang="en-US" sz="1200" spc="120">
                <a:solidFill>
                  <a:srgbClr val="485203"/>
                </a:solidFill>
                <a:latin typeface="Stadio Now Devanagari"/>
              </a:rPr>
              <a:t>2024</a:t>
            </a:r>
          </a:p>
        </p:txBody>
      </p:sp>
      <p:grpSp>
        <p:nvGrpSpPr>
          <p:cNvPr id="12" name="Group 19">
            <a:extLst>
              <a:ext uri="{FF2B5EF4-FFF2-40B4-BE49-F238E27FC236}">
                <a16:creationId xmlns:a16="http://schemas.microsoft.com/office/drawing/2014/main" id="{7CB57574-1807-16AE-590B-50D0349194FC}"/>
              </a:ext>
            </a:extLst>
          </p:cNvPr>
          <p:cNvGrpSpPr/>
          <p:nvPr/>
        </p:nvGrpSpPr>
        <p:grpSpPr>
          <a:xfrm>
            <a:off x="325036" y="574669"/>
            <a:ext cx="11541929" cy="429113"/>
            <a:chOff x="0" y="0"/>
            <a:chExt cx="29426103" cy="1106170"/>
          </a:xfrm>
        </p:grpSpPr>
        <p:sp>
          <p:nvSpPr>
            <p:cNvPr id="13" name="Freeform 20">
              <a:extLst>
                <a:ext uri="{FF2B5EF4-FFF2-40B4-BE49-F238E27FC236}">
                  <a16:creationId xmlns:a16="http://schemas.microsoft.com/office/drawing/2014/main" id="{74DE79AB-3BEE-C5E9-5E09-825968FB8EAE}"/>
                </a:ext>
              </a:extLst>
            </p:cNvPr>
            <p:cNvSpPr/>
            <p:nvPr/>
          </p:nvSpPr>
          <p:spPr>
            <a:xfrm>
              <a:off x="0" y="0"/>
              <a:ext cx="29427373" cy="1107440"/>
            </a:xfrm>
            <a:custGeom>
              <a:avLst/>
              <a:gdLst/>
              <a:ahLst/>
              <a:cxnLst/>
              <a:rect l="l" t="t" r="r" b="b"/>
              <a:pathLst>
                <a:path w="29427373" h="1107440">
                  <a:moveTo>
                    <a:pt x="28873655" y="45720"/>
                  </a:moveTo>
                  <a:cubicBezTo>
                    <a:pt x="29153055" y="45720"/>
                    <a:pt x="29380383" y="273050"/>
                    <a:pt x="29380383" y="552450"/>
                  </a:cubicBezTo>
                  <a:cubicBezTo>
                    <a:pt x="29380383" y="831850"/>
                    <a:pt x="29153055" y="1059180"/>
                    <a:pt x="28873655" y="1059180"/>
                  </a:cubicBezTo>
                  <a:lnTo>
                    <a:pt x="553720" y="1059180"/>
                  </a:lnTo>
                  <a:cubicBezTo>
                    <a:pt x="274320" y="1059180"/>
                    <a:pt x="46990" y="831850"/>
                    <a:pt x="46990" y="552450"/>
                  </a:cubicBezTo>
                  <a:cubicBezTo>
                    <a:pt x="46990" y="273050"/>
                    <a:pt x="274320" y="45720"/>
                    <a:pt x="553720" y="45720"/>
                  </a:cubicBezTo>
                  <a:lnTo>
                    <a:pt x="28873655" y="45720"/>
                  </a:lnTo>
                  <a:moveTo>
                    <a:pt x="28873655" y="0"/>
                  </a:moveTo>
                  <a:lnTo>
                    <a:pt x="553720" y="0"/>
                  </a:lnTo>
                  <a:cubicBezTo>
                    <a:pt x="247650" y="0"/>
                    <a:pt x="0" y="247650"/>
                    <a:pt x="0" y="553720"/>
                  </a:cubicBezTo>
                  <a:cubicBezTo>
                    <a:pt x="0" y="859790"/>
                    <a:pt x="247650" y="1107440"/>
                    <a:pt x="553720" y="1107440"/>
                  </a:cubicBezTo>
                  <a:lnTo>
                    <a:pt x="28873655" y="1107440"/>
                  </a:lnTo>
                  <a:cubicBezTo>
                    <a:pt x="29179723" y="1107440"/>
                    <a:pt x="29427373" y="859790"/>
                    <a:pt x="29427373" y="553720"/>
                  </a:cubicBezTo>
                  <a:cubicBezTo>
                    <a:pt x="29426105" y="247650"/>
                    <a:pt x="29178455" y="0"/>
                    <a:pt x="28873655" y="0"/>
                  </a:cubicBezTo>
                  <a:close/>
                </a:path>
              </a:pathLst>
            </a:custGeom>
            <a:solidFill>
              <a:srgbClr val="485203"/>
            </a:solidFill>
          </p:spPr>
        </p:sp>
      </p:grpSp>
      <p:sp>
        <p:nvSpPr>
          <p:cNvPr id="14" name="AutoShape 21">
            <a:extLst>
              <a:ext uri="{FF2B5EF4-FFF2-40B4-BE49-F238E27FC236}">
                <a16:creationId xmlns:a16="http://schemas.microsoft.com/office/drawing/2014/main" id="{65E62B8F-8147-0F6B-3908-3FED5107D4F5}"/>
              </a:ext>
            </a:extLst>
          </p:cNvPr>
          <p:cNvSpPr/>
          <p:nvPr/>
        </p:nvSpPr>
        <p:spPr>
          <a:xfrm>
            <a:off x="11288913" y="701783"/>
            <a:ext cx="217287" cy="0"/>
          </a:xfrm>
          <a:prstGeom prst="line">
            <a:avLst/>
          </a:prstGeom>
          <a:ln w="28575" cap="flat">
            <a:solidFill>
              <a:srgbClr val="485203"/>
            </a:solidFill>
            <a:prstDash val="solid"/>
            <a:headEnd type="none" w="sm" len="sm"/>
            <a:tailEnd type="none" w="sm" len="sm"/>
          </a:ln>
        </p:spPr>
      </p:sp>
      <p:sp>
        <p:nvSpPr>
          <p:cNvPr id="15" name="AutoShape 22">
            <a:extLst>
              <a:ext uri="{FF2B5EF4-FFF2-40B4-BE49-F238E27FC236}">
                <a16:creationId xmlns:a16="http://schemas.microsoft.com/office/drawing/2014/main" id="{81E629BD-9B50-6F72-132A-C164A2219239}"/>
              </a:ext>
            </a:extLst>
          </p:cNvPr>
          <p:cNvSpPr/>
          <p:nvPr/>
        </p:nvSpPr>
        <p:spPr>
          <a:xfrm>
            <a:off x="11288913" y="788018"/>
            <a:ext cx="217287" cy="0"/>
          </a:xfrm>
          <a:prstGeom prst="line">
            <a:avLst/>
          </a:prstGeom>
          <a:ln w="28575" cap="flat">
            <a:solidFill>
              <a:srgbClr val="485203"/>
            </a:solidFill>
            <a:prstDash val="solid"/>
            <a:headEnd type="none" w="sm" len="sm"/>
            <a:tailEnd type="none" w="sm" len="sm"/>
          </a:ln>
        </p:spPr>
      </p:sp>
      <p:sp>
        <p:nvSpPr>
          <p:cNvPr id="16" name="AutoShape 23">
            <a:extLst>
              <a:ext uri="{FF2B5EF4-FFF2-40B4-BE49-F238E27FC236}">
                <a16:creationId xmlns:a16="http://schemas.microsoft.com/office/drawing/2014/main" id="{85F6D77C-F680-CDC1-C462-7E9614BF0377}"/>
              </a:ext>
            </a:extLst>
          </p:cNvPr>
          <p:cNvSpPr/>
          <p:nvPr/>
        </p:nvSpPr>
        <p:spPr>
          <a:xfrm>
            <a:off x="11288913" y="874253"/>
            <a:ext cx="217287" cy="0"/>
          </a:xfrm>
          <a:prstGeom prst="line">
            <a:avLst/>
          </a:prstGeom>
          <a:ln w="28575" cap="flat">
            <a:solidFill>
              <a:srgbClr val="485203"/>
            </a:solidFill>
            <a:prstDash val="solid"/>
            <a:headEnd type="none" w="sm" len="sm"/>
            <a:tailEnd type="none" w="sm" len="sm"/>
          </a:ln>
        </p:spPr>
      </p:sp>
      <p:grpSp>
        <p:nvGrpSpPr>
          <p:cNvPr id="17" name="Group 24">
            <a:extLst>
              <a:ext uri="{FF2B5EF4-FFF2-40B4-BE49-F238E27FC236}">
                <a16:creationId xmlns:a16="http://schemas.microsoft.com/office/drawing/2014/main" id="{D3C5A9DF-A9B2-1147-481E-6CDE7407F921}"/>
              </a:ext>
            </a:extLst>
          </p:cNvPr>
          <p:cNvGrpSpPr/>
          <p:nvPr/>
        </p:nvGrpSpPr>
        <p:grpSpPr>
          <a:xfrm>
            <a:off x="476124" y="629495"/>
            <a:ext cx="2148013" cy="317046"/>
            <a:chOff x="0" y="0"/>
            <a:chExt cx="848598" cy="125253"/>
          </a:xfrm>
        </p:grpSpPr>
        <p:sp>
          <p:nvSpPr>
            <p:cNvPr id="18" name="Freeform 25">
              <a:extLst>
                <a:ext uri="{FF2B5EF4-FFF2-40B4-BE49-F238E27FC236}">
                  <a16:creationId xmlns:a16="http://schemas.microsoft.com/office/drawing/2014/main" id="{DEF2A4A9-9B41-591A-2A7B-88C1104B0CC1}"/>
                </a:ext>
              </a:extLst>
            </p:cNvPr>
            <p:cNvSpPr/>
            <p:nvPr/>
          </p:nvSpPr>
          <p:spPr>
            <a:xfrm>
              <a:off x="0" y="0"/>
              <a:ext cx="848598" cy="125253"/>
            </a:xfrm>
            <a:custGeom>
              <a:avLst/>
              <a:gdLst/>
              <a:ahLst/>
              <a:cxnLst/>
              <a:rect l="l" t="t" r="r" b="b"/>
              <a:pathLst>
                <a:path w="848598" h="125253">
                  <a:moveTo>
                    <a:pt x="62626" y="0"/>
                  </a:moveTo>
                  <a:lnTo>
                    <a:pt x="785971" y="0"/>
                  </a:lnTo>
                  <a:cubicBezTo>
                    <a:pt x="802581" y="0"/>
                    <a:pt x="818510" y="6598"/>
                    <a:pt x="830255" y="18343"/>
                  </a:cubicBezTo>
                  <a:cubicBezTo>
                    <a:pt x="841999" y="30088"/>
                    <a:pt x="848598" y="46017"/>
                    <a:pt x="848598" y="62626"/>
                  </a:cubicBezTo>
                  <a:lnTo>
                    <a:pt x="848598" y="62626"/>
                  </a:lnTo>
                  <a:cubicBezTo>
                    <a:pt x="848598" y="79236"/>
                    <a:pt x="841999" y="95165"/>
                    <a:pt x="830255" y="106910"/>
                  </a:cubicBezTo>
                  <a:cubicBezTo>
                    <a:pt x="818510" y="118655"/>
                    <a:pt x="802581" y="125253"/>
                    <a:pt x="785971" y="125253"/>
                  </a:cubicBezTo>
                  <a:lnTo>
                    <a:pt x="62626" y="125253"/>
                  </a:lnTo>
                  <a:cubicBezTo>
                    <a:pt x="46017" y="125253"/>
                    <a:pt x="30088" y="118655"/>
                    <a:pt x="18343" y="106910"/>
                  </a:cubicBezTo>
                  <a:cubicBezTo>
                    <a:pt x="6598" y="95165"/>
                    <a:pt x="0" y="79236"/>
                    <a:pt x="0" y="62626"/>
                  </a:cubicBezTo>
                  <a:lnTo>
                    <a:pt x="0" y="62626"/>
                  </a:lnTo>
                  <a:cubicBezTo>
                    <a:pt x="0" y="46017"/>
                    <a:pt x="6598" y="30088"/>
                    <a:pt x="18343" y="18343"/>
                  </a:cubicBezTo>
                  <a:cubicBezTo>
                    <a:pt x="30088" y="6598"/>
                    <a:pt x="46017" y="0"/>
                    <a:pt x="62626" y="0"/>
                  </a:cubicBezTo>
                  <a:close/>
                </a:path>
              </a:pathLst>
            </a:custGeom>
            <a:solidFill>
              <a:srgbClr val="485203"/>
            </a:solidFill>
          </p:spPr>
        </p:sp>
        <p:sp>
          <p:nvSpPr>
            <p:cNvPr id="19" name="TextBox 26">
              <a:extLst>
                <a:ext uri="{FF2B5EF4-FFF2-40B4-BE49-F238E27FC236}">
                  <a16:creationId xmlns:a16="http://schemas.microsoft.com/office/drawing/2014/main" id="{1FF54CFA-BDF8-F1BD-DFF7-9F11C826912D}"/>
                </a:ext>
              </a:extLst>
            </p:cNvPr>
            <p:cNvSpPr txBox="1"/>
            <p:nvPr/>
          </p:nvSpPr>
          <p:spPr>
            <a:xfrm>
              <a:off x="0" y="-114300"/>
              <a:ext cx="848598" cy="239553"/>
            </a:xfrm>
            <a:prstGeom prst="rect">
              <a:avLst/>
            </a:prstGeom>
          </p:spPr>
          <p:txBody>
            <a:bodyPr lIns="33867" tIns="33867" rIns="33867" bIns="33867" rtlCol="0" anchor="ctr"/>
            <a:lstStyle/>
            <a:p>
              <a:pPr algn="ctr" defTabSz="609630">
                <a:lnSpc>
                  <a:spcPts val="1867"/>
                </a:lnSpc>
              </a:pPr>
              <a:endParaRPr sz="1200">
                <a:solidFill>
                  <a:prstClr val="black"/>
                </a:solidFill>
                <a:latin typeface="Calibri"/>
              </a:endParaRPr>
            </a:p>
          </p:txBody>
        </p:sp>
      </p:grpSp>
      <p:sp>
        <p:nvSpPr>
          <p:cNvPr id="20" name="TextBox 28">
            <a:extLst>
              <a:ext uri="{FF2B5EF4-FFF2-40B4-BE49-F238E27FC236}">
                <a16:creationId xmlns:a16="http://schemas.microsoft.com/office/drawing/2014/main" id="{4CBEBA88-F610-6D52-2F1B-70F5E96E6CE6}"/>
              </a:ext>
            </a:extLst>
          </p:cNvPr>
          <p:cNvSpPr txBox="1"/>
          <p:nvPr/>
        </p:nvSpPr>
        <p:spPr>
          <a:xfrm>
            <a:off x="8378710" y="586935"/>
            <a:ext cx="2738224" cy="564835"/>
          </a:xfrm>
          <a:prstGeom prst="rect">
            <a:avLst/>
          </a:prstGeom>
        </p:spPr>
        <p:txBody>
          <a:bodyPr lIns="0" tIns="0" rIns="0" bIns="0" rtlCol="0" anchor="t">
            <a:spAutoFit/>
          </a:bodyPr>
          <a:lstStyle/>
          <a:p>
            <a:pPr algn="r" defTabSz="609630">
              <a:lnSpc>
                <a:spcPts val="2333"/>
              </a:lnSpc>
            </a:pPr>
            <a:r>
              <a:rPr lang="en-US" sz="1666" spc="166" dirty="0">
                <a:solidFill>
                  <a:srgbClr val="485203"/>
                </a:solidFill>
                <a:latin typeface="Stadio Now Devanagari"/>
              </a:rPr>
              <a:t>DATA ANALYST</a:t>
            </a:r>
          </a:p>
          <a:p>
            <a:pPr algn="r" defTabSz="609630">
              <a:lnSpc>
                <a:spcPts val="2333"/>
              </a:lnSpc>
            </a:pPr>
            <a:endParaRPr lang="en-US" sz="1666" spc="166" dirty="0">
              <a:solidFill>
                <a:srgbClr val="485203"/>
              </a:solidFill>
              <a:latin typeface="Stadio Now Devanagari"/>
            </a:endParaRPr>
          </a:p>
        </p:txBody>
      </p:sp>
      <p:sp>
        <p:nvSpPr>
          <p:cNvPr id="21" name="AutoShape 29">
            <a:extLst>
              <a:ext uri="{FF2B5EF4-FFF2-40B4-BE49-F238E27FC236}">
                <a16:creationId xmlns:a16="http://schemas.microsoft.com/office/drawing/2014/main" id="{91998900-7178-B5B9-50E0-08E7723C0042}"/>
              </a:ext>
            </a:extLst>
          </p:cNvPr>
          <p:cNvSpPr/>
          <p:nvPr/>
        </p:nvSpPr>
        <p:spPr>
          <a:xfrm>
            <a:off x="5736703" y="767698"/>
            <a:ext cx="718595" cy="0"/>
          </a:xfrm>
          <a:prstGeom prst="line">
            <a:avLst/>
          </a:prstGeom>
          <a:ln w="28575" cap="rnd">
            <a:solidFill>
              <a:srgbClr val="485203"/>
            </a:solidFill>
            <a:prstDash val="solid"/>
            <a:headEnd type="none" w="sm" len="sm"/>
            <a:tailEnd type="triangle" w="lg" len="med"/>
          </a:ln>
        </p:spPr>
      </p:sp>
      <p:sp>
        <p:nvSpPr>
          <p:cNvPr id="22" name="TextBox 18">
            <a:extLst>
              <a:ext uri="{FF2B5EF4-FFF2-40B4-BE49-F238E27FC236}">
                <a16:creationId xmlns:a16="http://schemas.microsoft.com/office/drawing/2014/main" id="{C1B8E431-A894-A50B-1454-18B53E2C658F}"/>
              </a:ext>
            </a:extLst>
          </p:cNvPr>
          <p:cNvSpPr txBox="1"/>
          <p:nvPr/>
        </p:nvSpPr>
        <p:spPr>
          <a:xfrm>
            <a:off x="412902" y="629679"/>
            <a:ext cx="2274456" cy="246734"/>
          </a:xfrm>
          <a:prstGeom prst="rect">
            <a:avLst/>
          </a:prstGeom>
        </p:spPr>
        <p:txBody>
          <a:bodyPr wrap="square" lIns="0" tIns="0" rIns="0" bIns="0" rtlCol="0" anchor="t">
            <a:spAutoFit/>
          </a:bodyPr>
          <a:lstStyle/>
          <a:p>
            <a:pPr algn="ctr" defTabSz="609630">
              <a:lnSpc>
                <a:spcPts val="2146"/>
              </a:lnSpc>
            </a:pPr>
            <a:r>
              <a:rPr lang="en-US" sz="1533" spc="153" dirty="0">
                <a:solidFill>
                  <a:srgbClr val="FFFEF7"/>
                </a:solidFill>
                <a:latin typeface="Stadio Now Devanagari"/>
              </a:rPr>
              <a:t>BANDANA SHARMA</a:t>
            </a:r>
          </a:p>
        </p:txBody>
      </p:sp>
      <p:sp>
        <p:nvSpPr>
          <p:cNvPr id="25" name="TextBox 24">
            <a:extLst>
              <a:ext uri="{FF2B5EF4-FFF2-40B4-BE49-F238E27FC236}">
                <a16:creationId xmlns:a16="http://schemas.microsoft.com/office/drawing/2014/main" id="{5A38F7A9-9E3A-DC2D-1406-AAA6A2BF869E}"/>
              </a:ext>
            </a:extLst>
          </p:cNvPr>
          <p:cNvSpPr txBox="1"/>
          <p:nvPr/>
        </p:nvSpPr>
        <p:spPr>
          <a:xfrm>
            <a:off x="1149156" y="4985518"/>
            <a:ext cx="5467477" cy="276999"/>
          </a:xfrm>
          <a:prstGeom prst="rect">
            <a:avLst/>
          </a:prstGeom>
          <a:noFill/>
        </p:spPr>
        <p:txBody>
          <a:bodyPr wrap="square" rtlCol="0">
            <a:spAutoFit/>
          </a:bodyPr>
          <a:lstStyle/>
          <a:p>
            <a:pPr defTabSz="609630"/>
            <a:r>
              <a:rPr lang="en-US" sz="1200" dirty="0">
                <a:solidFill>
                  <a:srgbClr val="EEECE1">
                    <a:lumMod val="50000"/>
                  </a:srgbClr>
                </a:solidFill>
                <a:latin typeface="Stadio Now Devanagari" panose="020B0604020202020204" charset="0"/>
              </a:rPr>
              <a:t>Here are top 20 Countries with average highest chocolate rating</a:t>
            </a:r>
          </a:p>
        </p:txBody>
      </p:sp>
      <p:pic>
        <p:nvPicPr>
          <p:cNvPr id="27" name="Picture 26">
            <a:extLst>
              <a:ext uri="{FF2B5EF4-FFF2-40B4-BE49-F238E27FC236}">
                <a16:creationId xmlns:a16="http://schemas.microsoft.com/office/drawing/2014/main" id="{E2D51266-DE7D-6F88-8153-3ED04C4894E3}"/>
              </a:ext>
            </a:extLst>
          </p:cNvPr>
          <p:cNvPicPr>
            <a:picLocks noChangeAspect="1"/>
          </p:cNvPicPr>
          <p:nvPr/>
        </p:nvPicPr>
        <p:blipFill>
          <a:blip r:embed="rId4"/>
          <a:stretch>
            <a:fillRect/>
          </a:stretch>
        </p:blipFill>
        <p:spPr>
          <a:xfrm>
            <a:off x="7050491" y="3234333"/>
            <a:ext cx="4929291" cy="3053767"/>
          </a:xfrm>
          <a:prstGeom prst="rect">
            <a:avLst/>
          </a:prstGeom>
        </p:spPr>
      </p:pic>
      <p:sp>
        <p:nvSpPr>
          <p:cNvPr id="28" name="TextBox 27">
            <a:extLst>
              <a:ext uri="{FF2B5EF4-FFF2-40B4-BE49-F238E27FC236}">
                <a16:creationId xmlns:a16="http://schemas.microsoft.com/office/drawing/2014/main" id="{69360F0D-DBED-890D-C806-47A0E22BC1FB}"/>
              </a:ext>
            </a:extLst>
          </p:cNvPr>
          <p:cNvSpPr txBox="1"/>
          <p:nvPr/>
        </p:nvSpPr>
        <p:spPr>
          <a:xfrm>
            <a:off x="7050491" y="2502723"/>
            <a:ext cx="4929291" cy="830997"/>
          </a:xfrm>
          <a:prstGeom prst="rect">
            <a:avLst/>
          </a:prstGeom>
          <a:noFill/>
        </p:spPr>
        <p:txBody>
          <a:bodyPr wrap="square" rtlCol="0">
            <a:spAutoFit/>
          </a:bodyPr>
          <a:lstStyle/>
          <a:p>
            <a:pPr defTabSz="609630"/>
            <a:r>
              <a:rPr lang="en-US" sz="1200" dirty="0">
                <a:solidFill>
                  <a:srgbClr val="EEECE1">
                    <a:lumMod val="50000"/>
                  </a:srgbClr>
                </a:solidFill>
                <a:latin typeface="Stadio Now Devanagari" panose="020B0604020202020204" charset="0"/>
              </a:rPr>
              <a:t>Geographical Map created in python- showing where the highest rating of chocolate are. The higher the rating, the darker the shade of brown. However, countries with a black shade did not participate in the chocolate rating</a:t>
            </a:r>
          </a:p>
        </p:txBody>
      </p:sp>
      <p:pic>
        <p:nvPicPr>
          <p:cNvPr id="32" name="Picture 31">
            <a:extLst>
              <a:ext uri="{FF2B5EF4-FFF2-40B4-BE49-F238E27FC236}">
                <a16:creationId xmlns:a16="http://schemas.microsoft.com/office/drawing/2014/main" id="{0F28B417-1456-0760-C9B6-4B7020AB81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0491" y="1181757"/>
            <a:ext cx="4455709" cy="1320965"/>
          </a:xfrm>
          <a:prstGeom prst="rect">
            <a:avLst/>
          </a:prstGeom>
        </p:spPr>
      </p:pic>
      <p:sp>
        <p:nvSpPr>
          <p:cNvPr id="2" name="TextBox 1">
            <a:extLst>
              <a:ext uri="{FF2B5EF4-FFF2-40B4-BE49-F238E27FC236}">
                <a16:creationId xmlns:a16="http://schemas.microsoft.com/office/drawing/2014/main" id="{9262E937-647D-57F2-BDAB-5776B9581EDE}"/>
              </a:ext>
            </a:extLst>
          </p:cNvPr>
          <p:cNvSpPr txBox="1"/>
          <p:nvPr/>
        </p:nvSpPr>
        <p:spPr>
          <a:xfrm>
            <a:off x="1320800" y="5442772"/>
            <a:ext cx="4609623" cy="461665"/>
          </a:xfrm>
          <a:prstGeom prst="rect">
            <a:avLst/>
          </a:prstGeom>
          <a:noFill/>
        </p:spPr>
        <p:txBody>
          <a:bodyPr wrap="square" rtlCol="0">
            <a:spAutoFit/>
          </a:bodyPr>
          <a:lstStyle/>
          <a:p>
            <a:pPr defTabSz="609630"/>
            <a:r>
              <a:rPr lang="en-US" sz="1200" dirty="0">
                <a:solidFill>
                  <a:srgbClr val="EEECE1">
                    <a:lumMod val="50000"/>
                  </a:srgbClr>
                </a:solidFill>
                <a:latin typeface="Stadio Now Devanagari" panose="020B0604020202020204" charset="0"/>
              </a:rPr>
              <a:t>Chile Hold the highest rating then Philippines, Netherland and so forth among all countries for their chocolate samples.</a:t>
            </a:r>
          </a:p>
        </p:txBody>
      </p:sp>
      <p:pic>
        <p:nvPicPr>
          <p:cNvPr id="26" name="Picture 25">
            <a:extLst>
              <a:ext uri="{FF2B5EF4-FFF2-40B4-BE49-F238E27FC236}">
                <a16:creationId xmlns:a16="http://schemas.microsoft.com/office/drawing/2014/main" id="{ADB43E2B-E434-EC33-ADE0-8CC0B471945E}"/>
              </a:ext>
            </a:extLst>
          </p:cNvPr>
          <p:cNvPicPr>
            <a:picLocks noChangeAspect="1"/>
          </p:cNvPicPr>
          <p:nvPr/>
        </p:nvPicPr>
        <p:blipFill>
          <a:blip r:embed="rId6"/>
          <a:stretch>
            <a:fillRect/>
          </a:stretch>
        </p:blipFill>
        <p:spPr>
          <a:xfrm>
            <a:off x="184937" y="1531526"/>
            <a:ext cx="6723863" cy="3474328"/>
          </a:xfrm>
          <a:prstGeom prst="rect">
            <a:avLst/>
          </a:prstGeom>
        </p:spPr>
      </p:pic>
    </p:spTree>
    <p:extLst>
      <p:ext uri="{BB962C8B-B14F-4D97-AF65-F5344CB8AC3E}">
        <p14:creationId xmlns:p14="http://schemas.microsoft.com/office/powerpoint/2010/main" val="2666847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27148">
            <a:off x="566587" y="-3520588"/>
            <a:ext cx="11058827" cy="13899178"/>
          </a:xfrm>
          <a:custGeom>
            <a:avLst/>
            <a:gdLst/>
            <a:ahLst/>
            <a:cxnLst/>
            <a:rect l="l" t="t" r="r" b="b"/>
            <a:pathLst>
              <a:path w="16588240" h="20848767">
                <a:moveTo>
                  <a:pt x="0" y="16849015"/>
                </a:moveTo>
                <a:lnTo>
                  <a:pt x="7110668" y="0"/>
                </a:lnTo>
                <a:lnTo>
                  <a:pt x="16588240" y="3999751"/>
                </a:lnTo>
                <a:lnTo>
                  <a:pt x="9477572" y="20848766"/>
                </a:lnTo>
                <a:lnTo>
                  <a:pt x="0" y="16849015"/>
                </a:lnTo>
                <a:close/>
              </a:path>
            </a:pathLst>
          </a:custGeom>
          <a:blipFill>
            <a:blip r:embed="rId2"/>
            <a:stretch>
              <a:fillRect l="-180291" t="-55982" r="-13960"/>
            </a:stretch>
          </a:blipFill>
        </p:spPr>
      </p:sp>
      <p:sp>
        <p:nvSpPr>
          <p:cNvPr id="3" name="Freeform 3"/>
          <p:cNvSpPr/>
          <p:nvPr/>
        </p:nvSpPr>
        <p:spPr>
          <a:xfrm>
            <a:off x="4402420" y="3429000"/>
            <a:ext cx="8756585" cy="3726481"/>
          </a:xfrm>
          <a:custGeom>
            <a:avLst/>
            <a:gdLst/>
            <a:ahLst/>
            <a:cxnLst/>
            <a:rect l="l" t="t" r="r" b="b"/>
            <a:pathLst>
              <a:path w="13134877" h="5589721">
                <a:moveTo>
                  <a:pt x="0" y="0"/>
                </a:moveTo>
                <a:lnTo>
                  <a:pt x="13134877" y="0"/>
                </a:lnTo>
                <a:lnTo>
                  <a:pt x="13134877" y="5589721"/>
                </a:lnTo>
                <a:lnTo>
                  <a:pt x="0" y="5589721"/>
                </a:lnTo>
                <a:lnTo>
                  <a:pt x="0" y="0"/>
                </a:lnTo>
                <a:close/>
              </a:path>
            </a:pathLst>
          </a:custGeom>
          <a:blipFill>
            <a:blip r:embed="rId3">
              <a:alphaModFix amt="30000"/>
            </a:blip>
            <a:stretch>
              <a:fillRect l="-10114" t="-139" b="-72253"/>
            </a:stretch>
          </a:blipFill>
        </p:spPr>
      </p:sp>
      <p:sp>
        <p:nvSpPr>
          <p:cNvPr id="4" name="AutoShape 4"/>
          <p:cNvSpPr/>
          <p:nvPr/>
        </p:nvSpPr>
        <p:spPr>
          <a:xfrm flipV="1">
            <a:off x="685800" y="6172200"/>
            <a:ext cx="10820400" cy="12700"/>
          </a:xfrm>
          <a:prstGeom prst="line">
            <a:avLst/>
          </a:prstGeom>
          <a:ln w="19050" cap="flat">
            <a:solidFill>
              <a:srgbClr val="485203"/>
            </a:solidFill>
            <a:prstDash val="solid"/>
            <a:headEnd type="none" w="sm" len="sm"/>
            <a:tailEnd type="none" w="sm" len="sm"/>
          </a:ln>
        </p:spPr>
      </p:sp>
      <p:sp>
        <p:nvSpPr>
          <p:cNvPr id="7" name="TextBox 7"/>
          <p:cNvSpPr txBox="1"/>
          <p:nvPr/>
        </p:nvSpPr>
        <p:spPr>
          <a:xfrm>
            <a:off x="10727659" y="6251934"/>
            <a:ext cx="778548" cy="198581"/>
          </a:xfrm>
          <a:prstGeom prst="rect">
            <a:avLst/>
          </a:prstGeom>
        </p:spPr>
        <p:txBody>
          <a:bodyPr lIns="0" tIns="0" rIns="0" bIns="0" rtlCol="0" anchor="t">
            <a:spAutoFit/>
          </a:bodyPr>
          <a:lstStyle/>
          <a:p>
            <a:pPr algn="r" defTabSz="609630">
              <a:lnSpc>
                <a:spcPts val="1680"/>
              </a:lnSpc>
            </a:pPr>
            <a:r>
              <a:rPr lang="en-US" sz="1200" spc="120">
                <a:solidFill>
                  <a:srgbClr val="485203"/>
                </a:solidFill>
                <a:latin typeface="Stadio Now Devanagari"/>
              </a:rPr>
              <a:t>2024</a:t>
            </a:r>
          </a:p>
        </p:txBody>
      </p:sp>
      <p:grpSp>
        <p:nvGrpSpPr>
          <p:cNvPr id="9" name="Group 9"/>
          <p:cNvGrpSpPr/>
          <p:nvPr/>
        </p:nvGrpSpPr>
        <p:grpSpPr>
          <a:xfrm>
            <a:off x="685793" y="3360483"/>
            <a:ext cx="2226493" cy="338619"/>
            <a:chOff x="0" y="0"/>
            <a:chExt cx="7193428" cy="1106170"/>
          </a:xfrm>
        </p:grpSpPr>
        <p:sp>
          <p:nvSpPr>
            <p:cNvPr id="10" name="Freeform 10"/>
            <p:cNvSpPr/>
            <p:nvPr/>
          </p:nvSpPr>
          <p:spPr>
            <a:xfrm>
              <a:off x="0" y="0"/>
              <a:ext cx="7194698" cy="1107440"/>
            </a:xfrm>
            <a:custGeom>
              <a:avLst/>
              <a:gdLst/>
              <a:ahLst/>
              <a:cxnLst/>
              <a:rect l="l" t="t" r="r" b="b"/>
              <a:pathLst>
                <a:path w="7194698" h="1107440">
                  <a:moveTo>
                    <a:pt x="6640978" y="45720"/>
                  </a:moveTo>
                  <a:cubicBezTo>
                    <a:pt x="6920378" y="45720"/>
                    <a:pt x="7147708" y="273050"/>
                    <a:pt x="7147708" y="552450"/>
                  </a:cubicBezTo>
                  <a:cubicBezTo>
                    <a:pt x="7147708" y="831850"/>
                    <a:pt x="6920378" y="1059180"/>
                    <a:pt x="6640978" y="1059180"/>
                  </a:cubicBezTo>
                  <a:lnTo>
                    <a:pt x="553720" y="1059180"/>
                  </a:lnTo>
                  <a:cubicBezTo>
                    <a:pt x="274320" y="1059180"/>
                    <a:pt x="46990" y="831850"/>
                    <a:pt x="46990" y="552450"/>
                  </a:cubicBezTo>
                  <a:cubicBezTo>
                    <a:pt x="46990" y="273050"/>
                    <a:pt x="274320" y="45720"/>
                    <a:pt x="553720" y="45720"/>
                  </a:cubicBezTo>
                  <a:lnTo>
                    <a:pt x="6640978" y="45720"/>
                  </a:lnTo>
                  <a:moveTo>
                    <a:pt x="6640978" y="0"/>
                  </a:moveTo>
                  <a:lnTo>
                    <a:pt x="553720" y="0"/>
                  </a:lnTo>
                  <a:cubicBezTo>
                    <a:pt x="247650" y="0"/>
                    <a:pt x="0" y="247650"/>
                    <a:pt x="0" y="553720"/>
                  </a:cubicBezTo>
                  <a:cubicBezTo>
                    <a:pt x="0" y="859790"/>
                    <a:pt x="247650" y="1107440"/>
                    <a:pt x="553720" y="1107440"/>
                  </a:cubicBezTo>
                  <a:lnTo>
                    <a:pt x="6640978" y="1107440"/>
                  </a:lnTo>
                  <a:cubicBezTo>
                    <a:pt x="6947048" y="1107440"/>
                    <a:pt x="7194698" y="859790"/>
                    <a:pt x="7194698" y="553720"/>
                  </a:cubicBezTo>
                  <a:cubicBezTo>
                    <a:pt x="7193428" y="247650"/>
                    <a:pt x="6945778" y="0"/>
                    <a:pt x="6640978" y="0"/>
                  </a:cubicBezTo>
                  <a:close/>
                </a:path>
              </a:pathLst>
            </a:custGeom>
            <a:solidFill>
              <a:srgbClr val="485203"/>
            </a:solidFill>
          </p:spPr>
        </p:sp>
      </p:grpSp>
      <p:sp>
        <p:nvSpPr>
          <p:cNvPr id="11" name="TextBox 11"/>
          <p:cNvSpPr txBox="1"/>
          <p:nvPr/>
        </p:nvSpPr>
        <p:spPr>
          <a:xfrm>
            <a:off x="685793" y="3772165"/>
            <a:ext cx="5410207" cy="208199"/>
          </a:xfrm>
          <a:prstGeom prst="rect">
            <a:avLst/>
          </a:prstGeom>
        </p:spPr>
        <p:txBody>
          <a:bodyPr lIns="0" tIns="0" rIns="0" bIns="0" rtlCol="0" anchor="t">
            <a:spAutoFit/>
          </a:bodyPr>
          <a:lstStyle/>
          <a:p>
            <a:pPr defTabSz="609630">
              <a:lnSpc>
                <a:spcPts val="1800"/>
              </a:lnSpc>
            </a:pPr>
            <a:r>
              <a:rPr lang="en-US" sz="1200" dirty="0">
                <a:solidFill>
                  <a:srgbClr val="485203"/>
                </a:solidFill>
                <a:latin typeface="Stadio Now Devanagari"/>
              </a:rPr>
              <a:t>Images</a:t>
            </a:r>
          </a:p>
        </p:txBody>
      </p:sp>
      <p:sp>
        <p:nvSpPr>
          <p:cNvPr id="13" name="TextBox 13"/>
          <p:cNvSpPr txBox="1"/>
          <p:nvPr/>
        </p:nvSpPr>
        <p:spPr>
          <a:xfrm>
            <a:off x="337648" y="733504"/>
            <a:ext cx="7450523" cy="1023037"/>
          </a:xfrm>
          <a:prstGeom prst="rect">
            <a:avLst/>
          </a:prstGeom>
        </p:spPr>
        <p:txBody>
          <a:bodyPr wrap="square" lIns="0" tIns="0" rIns="0" bIns="0" rtlCol="0" anchor="t">
            <a:spAutoFit/>
          </a:bodyPr>
          <a:lstStyle/>
          <a:p>
            <a:pPr defTabSz="609630">
              <a:lnSpc>
                <a:spcPts val="9333"/>
              </a:lnSpc>
            </a:pPr>
            <a:r>
              <a:rPr lang="en-US" sz="4400" dirty="0">
                <a:solidFill>
                  <a:srgbClr val="485203"/>
                </a:solidFill>
                <a:latin typeface="RoxboroughCF Bold"/>
              </a:rPr>
              <a:t>Data Visualization Cont.</a:t>
            </a:r>
          </a:p>
        </p:txBody>
      </p:sp>
      <p:grpSp>
        <p:nvGrpSpPr>
          <p:cNvPr id="14" name="Group 14"/>
          <p:cNvGrpSpPr/>
          <p:nvPr/>
        </p:nvGrpSpPr>
        <p:grpSpPr>
          <a:xfrm>
            <a:off x="325036" y="574669"/>
            <a:ext cx="11541929" cy="429113"/>
            <a:chOff x="0" y="0"/>
            <a:chExt cx="29426103" cy="1106170"/>
          </a:xfrm>
        </p:grpSpPr>
        <p:sp>
          <p:nvSpPr>
            <p:cNvPr id="15" name="Freeform 15"/>
            <p:cNvSpPr/>
            <p:nvPr/>
          </p:nvSpPr>
          <p:spPr>
            <a:xfrm>
              <a:off x="0" y="0"/>
              <a:ext cx="29427373" cy="1107440"/>
            </a:xfrm>
            <a:custGeom>
              <a:avLst/>
              <a:gdLst/>
              <a:ahLst/>
              <a:cxnLst/>
              <a:rect l="l" t="t" r="r" b="b"/>
              <a:pathLst>
                <a:path w="29427373" h="1107440">
                  <a:moveTo>
                    <a:pt x="28873655" y="45720"/>
                  </a:moveTo>
                  <a:cubicBezTo>
                    <a:pt x="29153055" y="45720"/>
                    <a:pt x="29380383" y="273050"/>
                    <a:pt x="29380383" y="552450"/>
                  </a:cubicBezTo>
                  <a:cubicBezTo>
                    <a:pt x="29380383" y="831850"/>
                    <a:pt x="29153055" y="1059180"/>
                    <a:pt x="28873655" y="1059180"/>
                  </a:cubicBezTo>
                  <a:lnTo>
                    <a:pt x="553720" y="1059180"/>
                  </a:lnTo>
                  <a:cubicBezTo>
                    <a:pt x="274320" y="1059180"/>
                    <a:pt x="46990" y="831850"/>
                    <a:pt x="46990" y="552450"/>
                  </a:cubicBezTo>
                  <a:cubicBezTo>
                    <a:pt x="46990" y="273050"/>
                    <a:pt x="274320" y="45720"/>
                    <a:pt x="553720" y="45720"/>
                  </a:cubicBezTo>
                  <a:lnTo>
                    <a:pt x="28873655" y="45720"/>
                  </a:lnTo>
                  <a:moveTo>
                    <a:pt x="28873655" y="0"/>
                  </a:moveTo>
                  <a:lnTo>
                    <a:pt x="553720" y="0"/>
                  </a:lnTo>
                  <a:cubicBezTo>
                    <a:pt x="247650" y="0"/>
                    <a:pt x="0" y="247650"/>
                    <a:pt x="0" y="553720"/>
                  </a:cubicBezTo>
                  <a:cubicBezTo>
                    <a:pt x="0" y="859790"/>
                    <a:pt x="247650" y="1107440"/>
                    <a:pt x="553720" y="1107440"/>
                  </a:cubicBezTo>
                  <a:lnTo>
                    <a:pt x="28873655" y="1107440"/>
                  </a:lnTo>
                  <a:cubicBezTo>
                    <a:pt x="29179723" y="1107440"/>
                    <a:pt x="29427373" y="859790"/>
                    <a:pt x="29427373" y="553720"/>
                  </a:cubicBezTo>
                  <a:cubicBezTo>
                    <a:pt x="29426105" y="247650"/>
                    <a:pt x="29178455" y="0"/>
                    <a:pt x="28873655" y="0"/>
                  </a:cubicBezTo>
                  <a:close/>
                </a:path>
              </a:pathLst>
            </a:custGeom>
            <a:solidFill>
              <a:srgbClr val="485203"/>
            </a:solidFill>
          </p:spPr>
        </p:sp>
      </p:grpSp>
      <p:sp>
        <p:nvSpPr>
          <p:cNvPr id="16" name="AutoShape 16"/>
          <p:cNvSpPr/>
          <p:nvPr/>
        </p:nvSpPr>
        <p:spPr>
          <a:xfrm>
            <a:off x="11288913" y="701783"/>
            <a:ext cx="217287" cy="0"/>
          </a:xfrm>
          <a:prstGeom prst="line">
            <a:avLst/>
          </a:prstGeom>
          <a:ln w="28575" cap="flat">
            <a:solidFill>
              <a:srgbClr val="485203"/>
            </a:solidFill>
            <a:prstDash val="solid"/>
            <a:headEnd type="none" w="sm" len="sm"/>
            <a:tailEnd type="none" w="sm" len="sm"/>
          </a:ln>
        </p:spPr>
      </p:sp>
      <p:sp>
        <p:nvSpPr>
          <p:cNvPr id="17" name="AutoShape 17"/>
          <p:cNvSpPr/>
          <p:nvPr/>
        </p:nvSpPr>
        <p:spPr>
          <a:xfrm>
            <a:off x="11288913" y="788018"/>
            <a:ext cx="217287" cy="0"/>
          </a:xfrm>
          <a:prstGeom prst="line">
            <a:avLst/>
          </a:prstGeom>
          <a:ln w="28575" cap="flat">
            <a:solidFill>
              <a:srgbClr val="485203"/>
            </a:solidFill>
            <a:prstDash val="solid"/>
            <a:headEnd type="none" w="sm" len="sm"/>
            <a:tailEnd type="none" w="sm" len="sm"/>
          </a:ln>
        </p:spPr>
      </p:sp>
      <p:sp>
        <p:nvSpPr>
          <p:cNvPr id="18" name="AutoShape 18"/>
          <p:cNvSpPr/>
          <p:nvPr/>
        </p:nvSpPr>
        <p:spPr>
          <a:xfrm>
            <a:off x="11288913" y="874253"/>
            <a:ext cx="217287" cy="0"/>
          </a:xfrm>
          <a:prstGeom prst="line">
            <a:avLst/>
          </a:prstGeom>
          <a:ln w="28575" cap="flat">
            <a:solidFill>
              <a:srgbClr val="485203"/>
            </a:solidFill>
            <a:prstDash val="solid"/>
            <a:headEnd type="none" w="sm" len="sm"/>
            <a:tailEnd type="none" w="sm" len="sm"/>
          </a:ln>
        </p:spPr>
      </p:sp>
      <p:grpSp>
        <p:nvGrpSpPr>
          <p:cNvPr id="19" name="Group 19"/>
          <p:cNvGrpSpPr/>
          <p:nvPr/>
        </p:nvGrpSpPr>
        <p:grpSpPr>
          <a:xfrm>
            <a:off x="13110" y="629495"/>
            <a:ext cx="3149968" cy="317046"/>
            <a:chOff x="0" y="0"/>
            <a:chExt cx="848598" cy="125253"/>
          </a:xfrm>
        </p:grpSpPr>
        <p:sp>
          <p:nvSpPr>
            <p:cNvPr id="20" name="Freeform 20"/>
            <p:cNvSpPr/>
            <p:nvPr/>
          </p:nvSpPr>
          <p:spPr>
            <a:xfrm>
              <a:off x="0" y="0"/>
              <a:ext cx="848598" cy="125253"/>
            </a:xfrm>
            <a:custGeom>
              <a:avLst/>
              <a:gdLst/>
              <a:ahLst/>
              <a:cxnLst/>
              <a:rect l="l" t="t" r="r" b="b"/>
              <a:pathLst>
                <a:path w="848598" h="125253">
                  <a:moveTo>
                    <a:pt x="62626" y="0"/>
                  </a:moveTo>
                  <a:lnTo>
                    <a:pt x="785971" y="0"/>
                  </a:lnTo>
                  <a:cubicBezTo>
                    <a:pt x="802581" y="0"/>
                    <a:pt x="818510" y="6598"/>
                    <a:pt x="830255" y="18343"/>
                  </a:cubicBezTo>
                  <a:cubicBezTo>
                    <a:pt x="841999" y="30088"/>
                    <a:pt x="848598" y="46017"/>
                    <a:pt x="848598" y="62626"/>
                  </a:cubicBezTo>
                  <a:lnTo>
                    <a:pt x="848598" y="62626"/>
                  </a:lnTo>
                  <a:cubicBezTo>
                    <a:pt x="848598" y="79236"/>
                    <a:pt x="841999" y="95165"/>
                    <a:pt x="830255" y="106910"/>
                  </a:cubicBezTo>
                  <a:cubicBezTo>
                    <a:pt x="818510" y="118655"/>
                    <a:pt x="802581" y="125253"/>
                    <a:pt x="785971" y="125253"/>
                  </a:cubicBezTo>
                  <a:lnTo>
                    <a:pt x="62626" y="125253"/>
                  </a:lnTo>
                  <a:cubicBezTo>
                    <a:pt x="46017" y="125253"/>
                    <a:pt x="30088" y="118655"/>
                    <a:pt x="18343" y="106910"/>
                  </a:cubicBezTo>
                  <a:cubicBezTo>
                    <a:pt x="6598" y="95165"/>
                    <a:pt x="0" y="79236"/>
                    <a:pt x="0" y="62626"/>
                  </a:cubicBezTo>
                  <a:lnTo>
                    <a:pt x="0" y="62626"/>
                  </a:lnTo>
                  <a:cubicBezTo>
                    <a:pt x="0" y="46017"/>
                    <a:pt x="6598" y="30088"/>
                    <a:pt x="18343" y="18343"/>
                  </a:cubicBezTo>
                  <a:cubicBezTo>
                    <a:pt x="30088" y="6598"/>
                    <a:pt x="46017" y="0"/>
                    <a:pt x="62626" y="0"/>
                  </a:cubicBezTo>
                  <a:close/>
                </a:path>
              </a:pathLst>
            </a:custGeom>
            <a:solidFill>
              <a:srgbClr val="485203"/>
            </a:solidFill>
          </p:spPr>
        </p:sp>
        <p:sp>
          <p:nvSpPr>
            <p:cNvPr id="21" name="TextBox 21"/>
            <p:cNvSpPr txBox="1"/>
            <p:nvPr/>
          </p:nvSpPr>
          <p:spPr>
            <a:xfrm>
              <a:off x="0" y="-114300"/>
              <a:ext cx="848598" cy="239553"/>
            </a:xfrm>
            <a:prstGeom prst="rect">
              <a:avLst/>
            </a:prstGeom>
          </p:spPr>
          <p:txBody>
            <a:bodyPr lIns="33867" tIns="33867" rIns="33867" bIns="33867" rtlCol="0" anchor="ctr"/>
            <a:lstStyle/>
            <a:p>
              <a:pPr algn="ctr" defTabSz="609630">
                <a:lnSpc>
                  <a:spcPts val="1867"/>
                </a:lnSpc>
              </a:pPr>
              <a:endParaRPr sz="1200">
                <a:solidFill>
                  <a:prstClr val="black"/>
                </a:solidFill>
                <a:latin typeface="Calibri"/>
              </a:endParaRPr>
            </a:p>
          </p:txBody>
        </p:sp>
      </p:grpSp>
      <p:sp>
        <p:nvSpPr>
          <p:cNvPr id="23" name="TextBox 23"/>
          <p:cNvSpPr txBox="1"/>
          <p:nvPr/>
        </p:nvSpPr>
        <p:spPr>
          <a:xfrm>
            <a:off x="8378710" y="586935"/>
            <a:ext cx="2738224" cy="564835"/>
          </a:xfrm>
          <a:prstGeom prst="rect">
            <a:avLst/>
          </a:prstGeom>
        </p:spPr>
        <p:txBody>
          <a:bodyPr lIns="0" tIns="0" rIns="0" bIns="0" rtlCol="0" anchor="t">
            <a:spAutoFit/>
          </a:bodyPr>
          <a:lstStyle/>
          <a:p>
            <a:pPr algn="r" defTabSz="609630">
              <a:lnSpc>
                <a:spcPts val="2333"/>
              </a:lnSpc>
            </a:pPr>
            <a:r>
              <a:rPr lang="en-US" sz="1666" spc="166" dirty="0">
                <a:solidFill>
                  <a:srgbClr val="485203"/>
                </a:solidFill>
                <a:latin typeface="Stadio Now Devanagari"/>
              </a:rPr>
              <a:t>DATA ANALYST</a:t>
            </a:r>
          </a:p>
          <a:p>
            <a:pPr algn="r" defTabSz="609630">
              <a:lnSpc>
                <a:spcPts val="2333"/>
              </a:lnSpc>
            </a:pPr>
            <a:endParaRPr lang="en-US" sz="1666" spc="166" dirty="0">
              <a:solidFill>
                <a:srgbClr val="485203"/>
              </a:solidFill>
              <a:latin typeface="Stadio Now Devanagari"/>
            </a:endParaRPr>
          </a:p>
        </p:txBody>
      </p:sp>
      <p:sp>
        <p:nvSpPr>
          <p:cNvPr id="24" name="AutoShape 24"/>
          <p:cNvSpPr/>
          <p:nvPr/>
        </p:nvSpPr>
        <p:spPr>
          <a:xfrm>
            <a:off x="5736703" y="767698"/>
            <a:ext cx="718595" cy="0"/>
          </a:xfrm>
          <a:prstGeom prst="line">
            <a:avLst/>
          </a:prstGeom>
          <a:ln w="28575" cap="rnd">
            <a:solidFill>
              <a:srgbClr val="485203"/>
            </a:solidFill>
            <a:prstDash val="solid"/>
            <a:headEnd type="none" w="sm" len="sm"/>
            <a:tailEnd type="triangle" w="lg" len="med"/>
          </a:ln>
        </p:spPr>
      </p:sp>
      <p:sp>
        <p:nvSpPr>
          <p:cNvPr id="25" name="TextBox 18">
            <a:extLst>
              <a:ext uri="{FF2B5EF4-FFF2-40B4-BE49-F238E27FC236}">
                <a16:creationId xmlns:a16="http://schemas.microsoft.com/office/drawing/2014/main" id="{9D854CB2-6DF2-4416-B687-AE0EE931F270}"/>
              </a:ext>
            </a:extLst>
          </p:cNvPr>
          <p:cNvSpPr txBox="1"/>
          <p:nvPr/>
        </p:nvSpPr>
        <p:spPr>
          <a:xfrm>
            <a:off x="324538" y="636041"/>
            <a:ext cx="2274456" cy="246734"/>
          </a:xfrm>
          <a:prstGeom prst="rect">
            <a:avLst/>
          </a:prstGeom>
        </p:spPr>
        <p:txBody>
          <a:bodyPr wrap="square" lIns="0" tIns="0" rIns="0" bIns="0" rtlCol="0" anchor="t">
            <a:spAutoFit/>
          </a:bodyPr>
          <a:lstStyle/>
          <a:p>
            <a:pPr algn="ctr" defTabSz="609630">
              <a:lnSpc>
                <a:spcPts val="2146"/>
              </a:lnSpc>
            </a:pPr>
            <a:r>
              <a:rPr lang="en-US" sz="1533" spc="153" dirty="0">
                <a:solidFill>
                  <a:srgbClr val="FFFEF7"/>
                </a:solidFill>
                <a:latin typeface="Stadio Now Devanagari"/>
              </a:rPr>
              <a:t>BANDANA SHARMA</a:t>
            </a:r>
          </a:p>
        </p:txBody>
      </p:sp>
      <p:pic>
        <p:nvPicPr>
          <p:cNvPr id="6" name="Picture 5">
            <a:extLst>
              <a:ext uri="{FF2B5EF4-FFF2-40B4-BE49-F238E27FC236}">
                <a16:creationId xmlns:a16="http://schemas.microsoft.com/office/drawing/2014/main" id="{18355B9A-F0AD-4B6D-903D-486AE56692B8}"/>
              </a:ext>
            </a:extLst>
          </p:cNvPr>
          <p:cNvPicPr>
            <a:picLocks noChangeAspect="1"/>
          </p:cNvPicPr>
          <p:nvPr/>
        </p:nvPicPr>
        <p:blipFill>
          <a:blip r:embed="rId4"/>
          <a:stretch>
            <a:fillRect/>
          </a:stretch>
        </p:blipFill>
        <p:spPr>
          <a:xfrm>
            <a:off x="6972710" y="2907164"/>
            <a:ext cx="4894753" cy="3265037"/>
          </a:xfrm>
          <a:prstGeom prst="rect">
            <a:avLst/>
          </a:prstGeom>
        </p:spPr>
      </p:pic>
      <p:pic>
        <p:nvPicPr>
          <p:cNvPr id="26" name="Picture 25">
            <a:extLst>
              <a:ext uri="{FF2B5EF4-FFF2-40B4-BE49-F238E27FC236}">
                <a16:creationId xmlns:a16="http://schemas.microsoft.com/office/drawing/2014/main" id="{1EB5AB6D-6732-3C22-FB94-7782AD700322}"/>
              </a:ext>
            </a:extLst>
          </p:cNvPr>
          <p:cNvPicPr>
            <a:picLocks noChangeAspect="1"/>
          </p:cNvPicPr>
          <p:nvPr/>
        </p:nvPicPr>
        <p:blipFill>
          <a:blip r:embed="rId5"/>
          <a:stretch>
            <a:fillRect/>
          </a:stretch>
        </p:blipFill>
        <p:spPr>
          <a:xfrm>
            <a:off x="13110" y="1667069"/>
            <a:ext cx="6959600" cy="3408395"/>
          </a:xfrm>
          <a:prstGeom prst="rect">
            <a:avLst/>
          </a:prstGeom>
        </p:spPr>
      </p:pic>
      <p:pic>
        <p:nvPicPr>
          <p:cNvPr id="28" name="Picture 27">
            <a:extLst>
              <a:ext uri="{FF2B5EF4-FFF2-40B4-BE49-F238E27FC236}">
                <a16:creationId xmlns:a16="http://schemas.microsoft.com/office/drawing/2014/main" id="{885548C1-A0F4-1E65-4DE7-8D0177DF46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63249" y="1141538"/>
            <a:ext cx="4122928" cy="1707442"/>
          </a:xfrm>
          <a:prstGeom prst="rect">
            <a:avLst/>
          </a:prstGeom>
        </p:spPr>
      </p:pic>
      <p:sp>
        <p:nvSpPr>
          <p:cNvPr id="29" name="TextBox 28">
            <a:extLst>
              <a:ext uri="{FF2B5EF4-FFF2-40B4-BE49-F238E27FC236}">
                <a16:creationId xmlns:a16="http://schemas.microsoft.com/office/drawing/2014/main" id="{C215F744-548C-324A-C935-F433C556F7E6}"/>
              </a:ext>
            </a:extLst>
          </p:cNvPr>
          <p:cNvSpPr txBox="1"/>
          <p:nvPr/>
        </p:nvSpPr>
        <p:spPr>
          <a:xfrm>
            <a:off x="337648" y="5292240"/>
            <a:ext cx="6520353" cy="461665"/>
          </a:xfrm>
          <a:prstGeom prst="rect">
            <a:avLst/>
          </a:prstGeom>
          <a:noFill/>
        </p:spPr>
        <p:txBody>
          <a:bodyPr wrap="square" rtlCol="0">
            <a:spAutoFit/>
          </a:bodyPr>
          <a:lstStyle/>
          <a:p>
            <a:pPr defTabSz="609630"/>
            <a:r>
              <a:rPr lang="en-US" sz="1200" dirty="0">
                <a:solidFill>
                  <a:srgbClr val="EEECE1">
                    <a:lumMod val="50000"/>
                  </a:srgbClr>
                </a:solidFill>
                <a:latin typeface="Stadio Now Devanagari" panose="020B0604020202020204" charset="0"/>
              </a:rPr>
              <a:t>While a greater number of samples originated from North America, the chocolate samples from Oceania received higher ratings</a:t>
            </a:r>
          </a:p>
        </p:txBody>
      </p:sp>
      <p:sp>
        <p:nvSpPr>
          <p:cNvPr id="30" name="TextBox 29">
            <a:extLst>
              <a:ext uri="{FF2B5EF4-FFF2-40B4-BE49-F238E27FC236}">
                <a16:creationId xmlns:a16="http://schemas.microsoft.com/office/drawing/2014/main" id="{76F0C200-69EE-B3D4-E8A7-ABE9295C6863}"/>
              </a:ext>
            </a:extLst>
          </p:cNvPr>
          <p:cNvSpPr txBox="1"/>
          <p:nvPr/>
        </p:nvSpPr>
        <p:spPr>
          <a:xfrm>
            <a:off x="9238490" y="5156200"/>
            <a:ext cx="2008821" cy="646331"/>
          </a:xfrm>
          <a:prstGeom prst="rect">
            <a:avLst/>
          </a:prstGeom>
          <a:noFill/>
        </p:spPr>
        <p:txBody>
          <a:bodyPr wrap="square" rtlCol="0">
            <a:spAutoFit/>
          </a:bodyPr>
          <a:lstStyle/>
          <a:p>
            <a:pPr defTabSz="609630"/>
            <a:r>
              <a:rPr lang="en-US" sz="1200" dirty="0">
                <a:solidFill>
                  <a:srgbClr val="EEECE1">
                    <a:lumMod val="50000"/>
                  </a:srgbClr>
                </a:solidFill>
                <a:latin typeface="Stadio Now Devanagari" panose="020B0604020202020204" charset="0"/>
              </a:rPr>
              <a:t>Here are top 10 bean types of Cocoa bean used all over the world.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9CFC01B-FAC3-7DB0-F387-A55389596F47}"/>
              </a:ext>
            </a:extLst>
          </p:cNvPr>
          <p:cNvSpPr/>
          <p:nvPr/>
        </p:nvSpPr>
        <p:spPr>
          <a:xfrm rot="16200000">
            <a:off x="5809208" y="-950542"/>
            <a:ext cx="8418994" cy="8564003"/>
          </a:xfrm>
          <a:custGeom>
            <a:avLst/>
            <a:gdLst/>
            <a:ahLst/>
            <a:cxnLst/>
            <a:rect l="l" t="t" r="r" b="b"/>
            <a:pathLst>
              <a:path w="12628491" h="12846004">
                <a:moveTo>
                  <a:pt x="0" y="0"/>
                </a:moveTo>
                <a:lnTo>
                  <a:pt x="12628490" y="0"/>
                </a:lnTo>
                <a:lnTo>
                  <a:pt x="12628490" y="12846004"/>
                </a:lnTo>
                <a:lnTo>
                  <a:pt x="0" y="12846004"/>
                </a:lnTo>
                <a:lnTo>
                  <a:pt x="0" y="0"/>
                </a:lnTo>
                <a:close/>
              </a:path>
            </a:pathLst>
          </a:custGeom>
          <a:blipFill>
            <a:blip r:embed="rId2">
              <a:alphaModFix amt="21999"/>
            </a:blip>
            <a:stretch>
              <a:fillRect l="-15777" r="-55985" b="-12499"/>
            </a:stretch>
          </a:blipFill>
        </p:spPr>
      </p:sp>
      <p:sp>
        <p:nvSpPr>
          <p:cNvPr id="3" name="Freeform 3">
            <a:extLst>
              <a:ext uri="{FF2B5EF4-FFF2-40B4-BE49-F238E27FC236}">
                <a16:creationId xmlns:a16="http://schemas.microsoft.com/office/drawing/2014/main" id="{DDD54FB2-A4D5-235B-BF52-AC70E8A8B4A2}"/>
              </a:ext>
            </a:extLst>
          </p:cNvPr>
          <p:cNvSpPr/>
          <p:nvPr/>
        </p:nvSpPr>
        <p:spPr>
          <a:xfrm rot="10800000">
            <a:off x="-1335190" y="3258956"/>
            <a:ext cx="11640687" cy="4282001"/>
          </a:xfrm>
          <a:custGeom>
            <a:avLst/>
            <a:gdLst/>
            <a:ahLst/>
            <a:cxnLst/>
            <a:rect l="l" t="t" r="r" b="b"/>
            <a:pathLst>
              <a:path w="17461031" h="6423002">
                <a:moveTo>
                  <a:pt x="0" y="0"/>
                </a:moveTo>
                <a:lnTo>
                  <a:pt x="17461031" y="0"/>
                </a:lnTo>
                <a:lnTo>
                  <a:pt x="17461031" y="6423002"/>
                </a:lnTo>
                <a:lnTo>
                  <a:pt x="0" y="6423002"/>
                </a:lnTo>
                <a:lnTo>
                  <a:pt x="0" y="0"/>
                </a:lnTo>
                <a:close/>
              </a:path>
            </a:pathLst>
          </a:custGeom>
          <a:blipFill>
            <a:blip r:embed="rId2">
              <a:alphaModFix amt="30000"/>
            </a:blip>
            <a:stretch>
              <a:fillRect l="-11410" t="-99999" r="-12814" b="-24998"/>
            </a:stretch>
          </a:blipFill>
        </p:spPr>
        <p:txBody>
          <a:bodyPr/>
          <a:lstStyle/>
          <a:p>
            <a:pPr defTabSz="609630"/>
            <a:endParaRPr lang="en-US" sz="1200" dirty="0">
              <a:solidFill>
                <a:prstClr val="black"/>
              </a:solidFill>
              <a:latin typeface="Calibri"/>
            </a:endParaRPr>
          </a:p>
        </p:txBody>
      </p:sp>
      <p:sp>
        <p:nvSpPr>
          <p:cNvPr id="4" name="AutoShape 8">
            <a:extLst>
              <a:ext uri="{FF2B5EF4-FFF2-40B4-BE49-F238E27FC236}">
                <a16:creationId xmlns:a16="http://schemas.microsoft.com/office/drawing/2014/main" id="{97AFE5F8-097F-6FA5-6481-80540D3F63D4}"/>
              </a:ext>
            </a:extLst>
          </p:cNvPr>
          <p:cNvSpPr/>
          <p:nvPr/>
        </p:nvSpPr>
        <p:spPr>
          <a:xfrm flipV="1">
            <a:off x="685800" y="6172200"/>
            <a:ext cx="10820400" cy="12700"/>
          </a:xfrm>
          <a:prstGeom prst="line">
            <a:avLst/>
          </a:prstGeom>
          <a:ln w="19050" cap="flat">
            <a:solidFill>
              <a:srgbClr val="485203"/>
            </a:solidFill>
            <a:prstDash val="solid"/>
            <a:headEnd type="none" w="sm" len="sm"/>
            <a:tailEnd type="none" w="sm" len="sm"/>
          </a:ln>
        </p:spPr>
      </p:sp>
      <p:sp>
        <p:nvSpPr>
          <p:cNvPr id="5" name="TextBox 9">
            <a:extLst>
              <a:ext uri="{FF2B5EF4-FFF2-40B4-BE49-F238E27FC236}">
                <a16:creationId xmlns:a16="http://schemas.microsoft.com/office/drawing/2014/main" id="{AE3DACD7-6738-8CA8-25F0-2AF2BAA2478C}"/>
              </a:ext>
            </a:extLst>
          </p:cNvPr>
          <p:cNvSpPr txBox="1"/>
          <p:nvPr/>
        </p:nvSpPr>
        <p:spPr>
          <a:xfrm>
            <a:off x="531888" y="852883"/>
            <a:ext cx="10694912" cy="1089144"/>
          </a:xfrm>
          <a:prstGeom prst="rect">
            <a:avLst/>
          </a:prstGeom>
        </p:spPr>
        <p:txBody>
          <a:bodyPr wrap="square" lIns="0" tIns="0" rIns="0" bIns="0" rtlCol="0" anchor="t">
            <a:spAutoFit/>
          </a:bodyPr>
          <a:lstStyle/>
          <a:p>
            <a:pPr defTabSz="609630">
              <a:lnSpc>
                <a:spcPts val="9333"/>
              </a:lnSpc>
            </a:pPr>
            <a:r>
              <a:rPr lang="en-US" sz="6666" dirty="0">
                <a:solidFill>
                  <a:srgbClr val="485203"/>
                </a:solidFill>
                <a:latin typeface="RoxboroughCF Bold"/>
              </a:rPr>
              <a:t>Data Visualization Cont.</a:t>
            </a:r>
          </a:p>
        </p:txBody>
      </p:sp>
      <p:sp>
        <p:nvSpPr>
          <p:cNvPr id="6" name="TextBox 11">
            <a:extLst>
              <a:ext uri="{FF2B5EF4-FFF2-40B4-BE49-F238E27FC236}">
                <a16:creationId xmlns:a16="http://schemas.microsoft.com/office/drawing/2014/main" id="{F9D9A4BC-7573-C54B-CAE3-F4CECA61D81B}"/>
              </a:ext>
            </a:extLst>
          </p:cNvPr>
          <p:cNvSpPr txBox="1"/>
          <p:nvPr/>
        </p:nvSpPr>
        <p:spPr>
          <a:xfrm>
            <a:off x="10727659" y="6251934"/>
            <a:ext cx="778548" cy="198581"/>
          </a:xfrm>
          <a:prstGeom prst="rect">
            <a:avLst/>
          </a:prstGeom>
        </p:spPr>
        <p:txBody>
          <a:bodyPr lIns="0" tIns="0" rIns="0" bIns="0" rtlCol="0" anchor="t">
            <a:spAutoFit/>
          </a:bodyPr>
          <a:lstStyle/>
          <a:p>
            <a:pPr algn="r" defTabSz="609630">
              <a:lnSpc>
                <a:spcPts val="1680"/>
              </a:lnSpc>
            </a:pPr>
            <a:r>
              <a:rPr lang="en-US" sz="1200" spc="120">
                <a:solidFill>
                  <a:srgbClr val="485203"/>
                </a:solidFill>
                <a:latin typeface="Stadio Now Devanagari"/>
              </a:rPr>
              <a:t>2024</a:t>
            </a:r>
          </a:p>
        </p:txBody>
      </p:sp>
      <p:sp>
        <p:nvSpPr>
          <p:cNvPr id="9" name="TextBox 14">
            <a:extLst>
              <a:ext uri="{FF2B5EF4-FFF2-40B4-BE49-F238E27FC236}">
                <a16:creationId xmlns:a16="http://schemas.microsoft.com/office/drawing/2014/main" id="{407B0048-3C8A-6323-6CDF-63A191281802}"/>
              </a:ext>
            </a:extLst>
          </p:cNvPr>
          <p:cNvSpPr txBox="1"/>
          <p:nvPr/>
        </p:nvSpPr>
        <p:spPr>
          <a:xfrm>
            <a:off x="7611784" y="3801548"/>
            <a:ext cx="3785773" cy="208199"/>
          </a:xfrm>
          <a:prstGeom prst="rect">
            <a:avLst/>
          </a:prstGeom>
        </p:spPr>
        <p:txBody>
          <a:bodyPr lIns="0" tIns="0" rIns="0" bIns="0" rtlCol="0" anchor="t">
            <a:spAutoFit/>
          </a:bodyPr>
          <a:lstStyle/>
          <a:p>
            <a:pPr defTabSz="609630">
              <a:lnSpc>
                <a:spcPts val="1800"/>
              </a:lnSpc>
            </a:pPr>
            <a:r>
              <a:rPr lang="en-US" sz="1200" dirty="0">
                <a:solidFill>
                  <a:srgbClr val="485203"/>
                </a:solidFill>
                <a:latin typeface="Stadio Now Devanagari"/>
              </a:rPr>
              <a:t>Extra</a:t>
            </a:r>
          </a:p>
        </p:txBody>
      </p:sp>
      <p:grpSp>
        <p:nvGrpSpPr>
          <p:cNvPr id="10" name="Group 16">
            <a:extLst>
              <a:ext uri="{FF2B5EF4-FFF2-40B4-BE49-F238E27FC236}">
                <a16:creationId xmlns:a16="http://schemas.microsoft.com/office/drawing/2014/main" id="{7FFCACE4-CD22-B309-1470-ADE8EA753213}"/>
              </a:ext>
            </a:extLst>
          </p:cNvPr>
          <p:cNvGrpSpPr/>
          <p:nvPr/>
        </p:nvGrpSpPr>
        <p:grpSpPr>
          <a:xfrm>
            <a:off x="325036" y="574669"/>
            <a:ext cx="11541929" cy="429113"/>
            <a:chOff x="0" y="0"/>
            <a:chExt cx="29426103" cy="1106170"/>
          </a:xfrm>
        </p:grpSpPr>
        <p:sp>
          <p:nvSpPr>
            <p:cNvPr id="11" name="Freeform 17">
              <a:extLst>
                <a:ext uri="{FF2B5EF4-FFF2-40B4-BE49-F238E27FC236}">
                  <a16:creationId xmlns:a16="http://schemas.microsoft.com/office/drawing/2014/main" id="{37A6D61C-D8CA-943D-0898-274B363137F5}"/>
                </a:ext>
              </a:extLst>
            </p:cNvPr>
            <p:cNvSpPr/>
            <p:nvPr/>
          </p:nvSpPr>
          <p:spPr>
            <a:xfrm>
              <a:off x="0" y="0"/>
              <a:ext cx="29427373" cy="1107440"/>
            </a:xfrm>
            <a:custGeom>
              <a:avLst/>
              <a:gdLst/>
              <a:ahLst/>
              <a:cxnLst/>
              <a:rect l="l" t="t" r="r" b="b"/>
              <a:pathLst>
                <a:path w="29427373" h="1107440">
                  <a:moveTo>
                    <a:pt x="28873655" y="45720"/>
                  </a:moveTo>
                  <a:cubicBezTo>
                    <a:pt x="29153055" y="45720"/>
                    <a:pt x="29380383" y="273050"/>
                    <a:pt x="29380383" y="552450"/>
                  </a:cubicBezTo>
                  <a:cubicBezTo>
                    <a:pt x="29380383" y="831850"/>
                    <a:pt x="29153055" y="1059180"/>
                    <a:pt x="28873655" y="1059180"/>
                  </a:cubicBezTo>
                  <a:lnTo>
                    <a:pt x="553720" y="1059180"/>
                  </a:lnTo>
                  <a:cubicBezTo>
                    <a:pt x="274320" y="1059180"/>
                    <a:pt x="46990" y="831850"/>
                    <a:pt x="46990" y="552450"/>
                  </a:cubicBezTo>
                  <a:cubicBezTo>
                    <a:pt x="46990" y="273050"/>
                    <a:pt x="274320" y="45720"/>
                    <a:pt x="553720" y="45720"/>
                  </a:cubicBezTo>
                  <a:lnTo>
                    <a:pt x="28873655" y="45720"/>
                  </a:lnTo>
                  <a:moveTo>
                    <a:pt x="28873655" y="0"/>
                  </a:moveTo>
                  <a:lnTo>
                    <a:pt x="553720" y="0"/>
                  </a:lnTo>
                  <a:cubicBezTo>
                    <a:pt x="247650" y="0"/>
                    <a:pt x="0" y="247650"/>
                    <a:pt x="0" y="553720"/>
                  </a:cubicBezTo>
                  <a:cubicBezTo>
                    <a:pt x="0" y="859790"/>
                    <a:pt x="247650" y="1107440"/>
                    <a:pt x="553720" y="1107440"/>
                  </a:cubicBezTo>
                  <a:lnTo>
                    <a:pt x="28873655" y="1107440"/>
                  </a:lnTo>
                  <a:cubicBezTo>
                    <a:pt x="29179723" y="1107440"/>
                    <a:pt x="29427373" y="859790"/>
                    <a:pt x="29427373" y="553720"/>
                  </a:cubicBezTo>
                  <a:cubicBezTo>
                    <a:pt x="29426105" y="247650"/>
                    <a:pt x="29178455" y="0"/>
                    <a:pt x="28873655" y="0"/>
                  </a:cubicBezTo>
                  <a:close/>
                </a:path>
              </a:pathLst>
            </a:custGeom>
            <a:solidFill>
              <a:srgbClr val="485203"/>
            </a:solidFill>
          </p:spPr>
        </p:sp>
      </p:grpSp>
      <p:sp>
        <p:nvSpPr>
          <p:cNvPr id="12" name="AutoShape 18">
            <a:extLst>
              <a:ext uri="{FF2B5EF4-FFF2-40B4-BE49-F238E27FC236}">
                <a16:creationId xmlns:a16="http://schemas.microsoft.com/office/drawing/2014/main" id="{E8C1575E-E2B6-B2A5-891B-92C9126F0582}"/>
              </a:ext>
            </a:extLst>
          </p:cNvPr>
          <p:cNvSpPr/>
          <p:nvPr/>
        </p:nvSpPr>
        <p:spPr>
          <a:xfrm>
            <a:off x="11288913" y="701783"/>
            <a:ext cx="217287" cy="0"/>
          </a:xfrm>
          <a:prstGeom prst="line">
            <a:avLst/>
          </a:prstGeom>
          <a:ln w="28575" cap="flat">
            <a:solidFill>
              <a:srgbClr val="485203"/>
            </a:solidFill>
            <a:prstDash val="solid"/>
            <a:headEnd type="none" w="sm" len="sm"/>
            <a:tailEnd type="none" w="sm" len="sm"/>
          </a:ln>
        </p:spPr>
      </p:sp>
      <p:sp>
        <p:nvSpPr>
          <p:cNvPr id="13" name="AutoShape 19">
            <a:extLst>
              <a:ext uri="{FF2B5EF4-FFF2-40B4-BE49-F238E27FC236}">
                <a16:creationId xmlns:a16="http://schemas.microsoft.com/office/drawing/2014/main" id="{2C475A0E-ADA6-F15C-9B9B-BF5A6C31179A}"/>
              </a:ext>
            </a:extLst>
          </p:cNvPr>
          <p:cNvSpPr/>
          <p:nvPr/>
        </p:nvSpPr>
        <p:spPr>
          <a:xfrm>
            <a:off x="11288913" y="788018"/>
            <a:ext cx="217287" cy="0"/>
          </a:xfrm>
          <a:prstGeom prst="line">
            <a:avLst/>
          </a:prstGeom>
          <a:ln w="28575" cap="flat">
            <a:solidFill>
              <a:srgbClr val="485203"/>
            </a:solidFill>
            <a:prstDash val="solid"/>
            <a:headEnd type="none" w="sm" len="sm"/>
            <a:tailEnd type="none" w="sm" len="sm"/>
          </a:ln>
        </p:spPr>
      </p:sp>
      <p:sp>
        <p:nvSpPr>
          <p:cNvPr id="14" name="AutoShape 20">
            <a:extLst>
              <a:ext uri="{FF2B5EF4-FFF2-40B4-BE49-F238E27FC236}">
                <a16:creationId xmlns:a16="http://schemas.microsoft.com/office/drawing/2014/main" id="{67DFCD5D-16A1-A118-06E9-7EEB88AA755F}"/>
              </a:ext>
            </a:extLst>
          </p:cNvPr>
          <p:cNvSpPr/>
          <p:nvPr/>
        </p:nvSpPr>
        <p:spPr>
          <a:xfrm>
            <a:off x="11288913" y="874253"/>
            <a:ext cx="217287" cy="0"/>
          </a:xfrm>
          <a:prstGeom prst="line">
            <a:avLst/>
          </a:prstGeom>
          <a:ln w="28575" cap="flat">
            <a:solidFill>
              <a:srgbClr val="485203"/>
            </a:solidFill>
            <a:prstDash val="solid"/>
            <a:headEnd type="none" w="sm" len="sm"/>
            <a:tailEnd type="none" w="sm" len="sm"/>
          </a:ln>
        </p:spPr>
      </p:sp>
      <p:grpSp>
        <p:nvGrpSpPr>
          <p:cNvPr id="15" name="Group 21">
            <a:extLst>
              <a:ext uri="{FF2B5EF4-FFF2-40B4-BE49-F238E27FC236}">
                <a16:creationId xmlns:a16="http://schemas.microsoft.com/office/drawing/2014/main" id="{C045D540-8167-0CF8-7E03-13199FFD6664}"/>
              </a:ext>
            </a:extLst>
          </p:cNvPr>
          <p:cNvGrpSpPr/>
          <p:nvPr/>
        </p:nvGrpSpPr>
        <p:grpSpPr>
          <a:xfrm>
            <a:off x="476124" y="629495"/>
            <a:ext cx="2148013" cy="317046"/>
            <a:chOff x="0" y="0"/>
            <a:chExt cx="848598" cy="125253"/>
          </a:xfrm>
        </p:grpSpPr>
        <p:sp>
          <p:nvSpPr>
            <p:cNvPr id="16" name="Freeform 22">
              <a:extLst>
                <a:ext uri="{FF2B5EF4-FFF2-40B4-BE49-F238E27FC236}">
                  <a16:creationId xmlns:a16="http://schemas.microsoft.com/office/drawing/2014/main" id="{D56EAD16-F966-A261-E5EA-2611EBF7B333}"/>
                </a:ext>
              </a:extLst>
            </p:cNvPr>
            <p:cNvSpPr/>
            <p:nvPr/>
          </p:nvSpPr>
          <p:spPr>
            <a:xfrm>
              <a:off x="0" y="0"/>
              <a:ext cx="848598" cy="125253"/>
            </a:xfrm>
            <a:custGeom>
              <a:avLst/>
              <a:gdLst/>
              <a:ahLst/>
              <a:cxnLst/>
              <a:rect l="l" t="t" r="r" b="b"/>
              <a:pathLst>
                <a:path w="848598" h="125253">
                  <a:moveTo>
                    <a:pt x="62626" y="0"/>
                  </a:moveTo>
                  <a:lnTo>
                    <a:pt x="785971" y="0"/>
                  </a:lnTo>
                  <a:cubicBezTo>
                    <a:pt x="802581" y="0"/>
                    <a:pt x="818510" y="6598"/>
                    <a:pt x="830255" y="18343"/>
                  </a:cubicBezTo>
                  <a:cubicBezTo>
                    <a:pt x="841999" y="30088"/>
                    <a:pt x="848598" y="46017"/>
                    <a:pt x="848598" y="62626"/>
                  </a:cubicBezTo>
                  <a:lnTo>
                    <a:pt x="848598" y="62626"/>
                  </a:lnTo>
                  <a:cubicBezTo>
                    <a:pt x="848598" y="79236"/>
                    <a:pt x="841999" y="95165"/>
                    <a:pt x="830255" y="106910"/>
                  </a:cubicBezTo>
                  <a:cubicBezTo>
                    <a:pt x="818510" y="118655"/>
                    <a:pt x="802581" y="125253"/>
                    <a:pt x="785971" y="125253"/>
                  </a:cubicBezTo>
                  <a:lnTo>
                    <a:pt x="62626" y="125253"/>
                  </a:lnTo>
                  <a:cubicBezTo>
                    <a:pt x="46017" y="125253"/>
                    <a:pt x="30088" y="118655"/>
                    <a:pt x="18343" y="106910"/>
                  </a:cubicBezTo>
                  <a:cubicBezTo>
                    <a:pt x="6598" y="95165"/>
                    <a:pt x="0" y="79236"/>
                    <a:pt x="0" y="62626"/>
                  </a:cubicBezTo>
                  <a:lnTo>
                    <a:pt x="0" y="62626"/>
                  </a:lnTo>
                  <a:cubicBezTo>
                    <a:pt x="0" y="46017"/>
                    <a:pt x="6598" y="30088"/>
                    <a:pt x="18343" y="18343"/>
                  </a:cubicBezTo>
                  <a:cubicBezTo>
                    <a:pt x="30088" y="6598"/>
                    <a:pt x="46017" y="0"/>
                    <a:pt x="62626" y="0"/>
                  </a:cubicBezTo>
                  <a:close/>
                </a:path>
              </a:pathLst>
            </a:custGeom>
            <a:solidFill>
              <a:srgbClr val="485203"/>
            </a:solidFill>
          </p:spPr>
        </p:sp>
        <p:sp>
          <p:nvSpPr>
            <p:cNvPr id="17" name="TextBox 23">
              <a:extLst>
                <a:ext uri="{FF2B5EF4-FFF2-40B4-BE49-F238E27FC236}">
                  <a16:creationId xmlns:a16="http://schemas.microsoft.com/office/drawing/2014/main" id="{85F59F90-8363-C99D-E826-1922F92D2071}"/>
                </a:ext>
              </a:extLst>
            </p:cNvPr>
            <p:cNvSpPr txBox="1"/>
            <p:nvPr/>
          </p:nvSpPr>
          <p:spPr>
            <a:xfrm>
              <a:off x="0" y="-114300"/>
              <a:ext cx="848598" cy="239553"/>
            </a:xfrm>
            <a:prstGeom prst="rect">
              <a:avLst/>
            </a:prstGeom>
          </p:spPr>
          <p:txBody>
            <a:bodyPr lIns="33867" tIns="33867" rIns="33867" bIns="33867" rtlCol="0" anchor="ctr"/>
            <a:lstStyle/>
            <a:p>
              <a:pPr algn="ctr" defTabSz="609630">
                <a:lnSpc>
                  <a:spcPts val="1867"/>
                </a:lnSpc>
              </a:pPr>
              <a:endParaRPr sz="1200">
                <a:solidFill>
                  <a:prstClr val="black"/>
                </a:solidFill>
                <a:latin typeface="Calibri"/>
              </a:endParaRPr>
            </a:p>
          </p:txBody>
        </p:sp>
      </p:grpSp>
      <p:sp>
        <p:nvSpPr>
          <p:cNvPr id="18" name="TextBox 25">
            <a:extLst>
              <a:ext uri="{FF2B5EF4-FFF2-40B4-BE49-F238E27FC236}">
                <a16:creationId xmlns:a16="http://schemas.microsoft.com/office/drawing/2014/main" id="{E0247E32-A3F6-B26D-00DD-F0BB57180818}"/>
              </a:ext>
            </a:extLst>
          </p:cNvPr>
          <p:cNvSpPr txBox="1"/>
          <p:nvPr/>
        </p:nvSpPr>
        <p:spPr>
          <a:xfrm>
            <a:off x="8378710" y="586935"/>
            <a:ext cx="2738224" cy="564835"/>
          </a:xfrm>
          <a:prstGeom prst="rect">
            <a:avLst/>
          </a:prstGeom>
        </p:spPr>
        <p:txBody>
          <a:bodyPr lIns="0" tIns="0" rIns="0" bIns="0" rtlCol="0" anchor="t">
            <a:spAutoFit/>
          </a:bodyPr>
          <a:lstStyle/>
          <a:p>
            <a:pPr algn="r" defTabSz="609630">
              <a:lnSpc>
                <a:spcPts val="2333"/>
              </a:lnSpc>
            </a:pPr>
            <a:r>
              <a:rPr lang="en-US" sz="1666" spc="166" dirty="0">
                <a:solidFill>
                  <a:srgbClr val="485203"/>
                </a:solidFill>
                <a:latin typeface="Stadio Now Devanagari"/>
              </a:rPr>
              <a:t>DATA ANALYST</a:t>
            </a:r>
          </a:p>
          <a:p>
            <a:pPr algn="r" defTabSz="609630">
              <a:lnSpc>
                <a:spcPts val="2333"/>
              </a:lnSpc>
            </a:pPr>
            <a:endParaRPr lang="en-US" sz="1666" spc="166" dirty="0">
              <a:solidFill>
                <a:srgbClr val="485203"/>
              </a:solidFill>
              <a:latin typeface="Stadio Now Devanagari"/>
            </a:endParaRPr>
          </a:p>
        </p:txBody>
      </p:sp>
      <p:sp>
        <p:nvSpPr>
          <p:cNvPr id="19" name="AutoShape 26">
            <a:extLst>
              <a:ext uri="{FF2B5EF4-FFF2-40B4-BE49-F238E27FC236}">
                <a16:creationId xmlns:a16="http://schemas.microsoft.com/office/drawing/2014/main" id="{DB2BD926-F08C-8721-16C9-898B5FCB1242}"/>
              </a:ext>
            </a:extLst>
          </p:cNvPr>
          <p:cNvSpPr/>
          <p:nvPr/>
        </p:nvSpPr>
        <p:spPr>
          <a:xfrm>
            <a:off x="5736703" y="767698"/>
            <a:ext cx="718595" cy="0"/>
          </a:xfrm>
          <a:prstGeom prst="line">
            <a:avLst/>
          </a:prstGeom>
          <a:ln w="28575" cap="rnd">
            <a:solidFill>
              <a:srgbClr val="485203"/>
            </a:solidFill>
            <a:prstDash val="solid"/>
            <a:headEnd type="none" w="sm" len="sm"/>
            <a:tailEnd type="triangle" w="lg" len="med"/>
          </a:ln>
        </p:spPr>
      </p:sp>
      <p:sp>
        <p:nvSpPr>
          <p:cNvPr id="20" name="TextBox 18">
            <a:extLst>
              <a:ext uri="{FF2B5EF4-FFF2-40B4-BE49-F238E27FC236}">
                <a16:creationId xmlns:a16="http://schemas.microsoft.com/office/drawing/2014/main" id="{8E85F827-BAF7-6604-838D-BD3E350003DD}"/>
              </a:ext>
            </a:extLst>
          </p:cNvPr>
          <p:cNvSpPr txBox="1"/>
          <p:nvPr/>
        </p:nvSpPr>
        <p:spPr>
          <a:xfrm>
            <a:off x="414012" y="636041"/>
            <a:ext cx="2184982" cy="246734"/>
          </a:xfrm>
          <a:prstGeom prst="rect">
            <a:avLst/>
          </a:prstGeom>
        </p:spPr>
        <p:txBody>
          <a:bodyPr wrap="square" lIns="0" tIns="0" rIns="0" bIns="0" rtlCol="0" anchor="t">
            <a:spAutoFit/>
          </a:bodyPr>
          <a:lstStyle/>
          <a:p>
            <a:pPr algn="ctr" defTabSz="609630">
              <a:lnSpc>
                <a:spcPts val="2146"/>
              </a:lnSpc>
            </a:pPr>
            <a:r>
              <a:rPr lang="en-US" sz="1533" spc="153" dirty="0">
                <a:solidFill>
                  <a:srgbClr val="FFFEF7"/>
                </a:solidFill>
                <a:latin typeface="Stadio Now Devanagari"/>
              </a:rPr>
              <a:t>BANDANA SHARMA</a:t>
            </a:r>
          </a:p>
        </p:txBody>
      </p:sp>
      <p:pic>
        <p:nvPicPr>
          <p:cNvPr id="22" name="Picture 21">
            <a:extLst>
              <a:ext uri="{FF2B5EF4-FFF2-40B4-BE49-F238E27FC236}">
                <a16:creationId xmlns:a16="http://schemas.microsoft.com/office/drawing/2014/main" id="{B5961968-261D-FB85-9108-D8F899B9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92" y="2006735"/>
            <a:ext cx="5441151" cy="3002540"/>
          </a:xfrm>
          <a:prstGeom prst="rect">
            <a:avLst/>
          </a:prstGeom>
        </p:spPr>
      </p:pic>
      <p:sp>
        <p:nvSpPr>
          <p:cNvPr id="23" name="TextBox 22">
            <a:extLst>
              <a:ext uri="{FF2B5EF4-FFF2-40B4-BE49-F238E27FC236}">
                <a16:creationId xmlns:a16="http://schemas.microsoft.com/office/drawing/2014/main" id="{7A03D9F1-904F-2FC0-83E5-11DF019EE3D5}"/>
              </a:ext>
            </a:extLst>
          </p:cNvPr>
          <p:cNvSpPr txBox="1"/>
          <p:nvPr/>
        </p:nvSpPr>
        <p:spPr>
          <a:xfrm>
            <a:off x="685800" y="5433478"/>
            <a:ext cx="4876800" cy="276999"/>
          </a:xfrm>
          <a:prstGeom prst="rect">
            <a:avLst/>
          </a:prstGeom>
          <a:noFill/>
        </p:spPr>
        <p:txBody>
          <a:bodyPr wrap="square" rtlCol="0">
            <a:spAutoFit/>
          </a:bodyPr>
          <a:lstStyle/>
          <a:p>
            <a:pPr defTabSz="609630"/>
            <a:r>
              <a:rPr lang="en-US" sz="1200" dirty="0">
                <a:solidFill>
                  <a:srgbClr val="EEECE1">
                    <a:lumMod val="50000"/>
                  </a:srgbClr>
                </a:solidFill>
                <a:latin typeface="Stadio Now Devanagari" panose="020B0604020202020204" charset="0"/>
              </a:rPr>
              <a:t>Average Chocolate rating Over time from Top 10 countries</a:t>
            </a:r>
          </a:p>
        </p:txBody>
      </p:sp>
      <p:pic>
        <p:nvPicPr>
          <p:cNvPr id="25" name="Picture 24">
            <a:extLst>
              <a:ext uri="{FF2B5EF4-FFF2-40B4-BE49-F238E27FC236}">
                <a16:creationId xmlns:a16="http://schemas.microsoft.com/office/drawing/2014/main" id="{96F91445-CB32-EDBD-6D99-971030BCA67C}"/>
              </a:ext>
            </a:extLst>
          </p:cNvPr>
          <p:cNvPicPr>
            <a:picLocks noChangeAspect="1"/>
          </p:cNvPicPr>
          <p:nvPr/>
        </p:nvPicPr>
        <p:blipFill>
          <a:blip r:embed="rId4"/>
          <a:stretch>
            <a:fillRect/>
          </a:stretch>
        </p:blipFill>
        <p:spPr>
          <a:xfrm>
            <a:off x="5991643" y="3708623"/>
            <a:ext cx="5622859" cy="2411718"/>
          </a:xfrm>
          <a:prstGeom prst="rect">
            <a:avLst/>
          </a:prstGeom>
        </p:spPr>
      </p:pic>
      <p:sp>
        <p:nvSpPr>
          <p:cNvPr id="26" name="TextBox 25">
            <a:extLst>
              <a:ext uri="{FF2B5EF4-FFF2-40B4-BE49-F238E27FC236}">
                <a16:creationId xmlns:a16="http://schemas.microsoft.com/office/drawing/2014/main" id="{99AD0E1A-EE01-1ED0-CB81-D34B4EA2D592}"/>
              </a:ext>
            </a:extLst>
          </p:cNvPr>
          <p:cNvSpPr txBox="1"/>
          <p:nvPr/>
        </p:nvSpPr>
        <p:spPr>
          <a:xfrm>
            <a:off x="6604000" y="2399248"/>
            <a:ext cx="4267200" cy="830997"/>
          </a:xfrm>
          <a:prstGeom prst="rect">
            <a:avLst/>
          </a:prstGeom>
          <a:noFill/>
        </p:spPr>
        <p:txBody>
          <a:bodyPr wrap="square" rtlCol="0">
            <a:spAutoFit/>
          </a:bodyPr>
          <a:lstStyle/>
          <a:p>
            <a:pPr defTabSz="609630"/>
            <a:br>
              <a:rPr lang="en-US" sz="1200" dirty="0">
                <a:solidFill>
                  <a:srgbClr val="EEECE1">
                    <a:lumMod val="50000"/>
                  </a:srgbClr>
                </a:solidFill>
                <a:latin typeface="Stadio Now Devanagari" panose="020B0604020202020204" charset="0"/>
              </a:rPr>
            </a:br>
            <a:r>
              <a:rPr lang="en-US" sz="1200" dirty="0">
                <a:solidFill>
                  <a:srgbClr val="EEECE1">
                    <a:lumMod val="50000"/>
                  </a:srgbClr>
                </a:solidFill>
                <a:latin typeface="Stadio Now Devanagari" panose="020B0604020202020204" charset="0"/>
              </a:rPr>
              <a:t>Some countries didn't exhibit any discernible trend over time, primarily because they participated only once during the data collection timeframe</a:t>
            </a:r>
          </a:p>
        </p:txBody>
      </p:sp>
    </p:spTree>
    <p:extLst>
      <p:ext uri="{BB962C8B-B14F-4D97-AF65-F5344CB8AC3E}">
        <p14:creationId xmlns:p14="http://schemas.microsoft.com/office/powerpoint/2010/main" val="4027708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4891FB6-0457-67C3-7A31-43EF4701F7BA}"/>
              </a:ext>
            </a:extLst>
          </p:cNvPr>
          <p:cNvSpPr/>
          <p:nvPr/>
        </p:nvSpPr>
        <p:spPr>
          <a:xfrm rot="-7835739" flipH="1" flipV="1">
            <a:off x="-474479" y="-3431126"/>
            <a:ext cx="13140958" cy="13720252"/>
          </a:xfrm>
          <a:custGeom>
            <a:avLst/>
            <a:gdLst/>
            <a:ahLst/>
            <a:cxnLst/>
            <a:rect l="l" t="t" r="r" b="b"/>
            <a:pathLst>
              <a:path w="19711437" h="20580378">
                <a:moveTo>
                  <a:pt x="0" y="13886457"/>
                </a:moveTo>
                <a:lnTo>
                  <a:pt x="11900306" y="0"/>
                </a:lnTo>
                <a:lnTo>
                  <a:pt x="19711438" y="6693921"/>
                </a:lnTo>
                <a:lnTo>
                  <a:pt x="7811132" y="20580378"/>
                </a:lnTo>
                <a:lnTo>
                  <a:pt x="0" y="13886457"/>
                </a:lnTo>
                <a:close/>
              </a:path>
            </a:pathLst>
          </a:custGeom>
          <a:blipFill>
            <a:blip r:embed="rId2"/>
            <a:stretch>
              <a:fillRect l="-96029" t="-2892" b="-22197"/>
            </a:stretch>
          </a:blipFill>
        </p:spPr>
      </p:sp>
      <p:sp>
        <p:nvSpPr>
          <p:cNvPr id="3" name="Freeform 3">
            <a:extLst>
              <a:ext uri="{FF2B5EF4-FFF2-40B4-BE49-F238E27FC236}">
                <a16:creationId xmlns:a16="http://schemas.microsoft.com/office/drawing/2014/main" id="{773DDDF2-619B-5639-E764-F0D03943C324}"/>
              </a:ext>
            </a:extLst>
          </p:cNvPr>
          <p:cNvSpPr/>
          <p:nvPr/>
        </p:nvSpPr>
        <p:spPr>
          <a:xfrm rot="5400000">
            <a:off x="6510940" y="872352"/>
            <a:ext cx="8699001" cy="5136933"/>
          </a:xfrm>
          <a:custGeom>
            <a:avLst/>
            <a:gdLst/>
            <a:ahLst/>
            <a:cxnLst/>
            <a:rect l="l" t="t" r="r" b="b"/>
            <a:pathLst>
              <a:path w="13048501" h="7705399">
                <a:moveTo>
                  <a:pt x="0" y="0"/>
                </a:moveTo>
                <a:lnTo>
                  <a:pt x="13048501" y="0"/>
                </a:lnTo>
                <a:lnTo>
                  <a:pt x="13048501" y="7705399"/>
                </a:lnTo>
                <a:lnTo>
                  <a:pt x="0" y="7705399"/>
                </a:lnTo>
                <a:lnTo>
                  <a:pt x="0" y="0"/>
                </a:lnTo>
                <a:close/>
              </a:path>
            </a:pathLst>
          </a:custGeom>
          <a:blipFill>
            <a:blip r:embed="rId3">
              <a:alphaModFix amt="30000"/>
            </a:blip>
            <a:stretch>
              <a:fillRect l="-61639" t="-136433" r="-47918"/>
            </a:stretch>
          </a:blipFill>
          <a:ln cap="sq">
            <a:noFill/>
            <a:prstDash val="solid"/>
            <a:miter/>
          </a:ln>
        </p:spPr>
      </p:sp>
      <p:sp>
        <p:nvSpPr>
          <p:cNvPr id="4" name="AutoShape 8">
            <a:extLst>
              <a:ext uri="{FF2B5EF4-FFF2-40B4-BE49-F238E27FC236}">
                <a16:creationId xmlns:a16="http://schemas.microsoft.com/office/drawing/2014/main" id="{EBF0C8C3-380B-74C4-0D8D-7311E87A2E0A}"/>
              </a:ext>
            </a:extLst>
          </p:cNvPr>
          <p:cNvSpPr/>
          <p:nvPr/>
        </p:nvSpPr>
        <p:spPr>
          <a:xfrm>
            <a:off x="8409541" y="2371206"/>
            <a:ext cx="0" cy="2570454"/>
          </a:xfrm>
          <a:prstGeom prst="line">
            <a:avLst/>
          </a:prstGeom>
          <a:ln w="28575" cap="rnd">
            <a:solidFill>
              <a:srgbClr val="485203"/>
            </a:solidFill>
            <a:prstDash val="solid"/>
            <a:headEnd type="none" w="sm" len="sm"/>
            <a:tailEnd type="none" w="sm" len="sm"/>
          </a:ln>
        </p:spPr>
      </p:sp>
      <p:sp>
        <p:nvSpPr>
          <p:cNvPr id="5" name="AutoShape 9">
            <a:extLst>
              <a:ext uri="{FF2B5EF4-FFF2-40B4-BE49-F238E27FC236}">
                <a16:creationId xmlns:a16="http://schemas.microsoft.com/office/drawing/2014/main" id="{678A9D92-9447-CC0F-5C22-D6A5FF155642}"/>
              </a:ext>
            </a:extLst>
          </p:cNvPr>
          <p:cNvSpPr/>
          <p:nvPr/>
        </p:nvSpPr>
        <p:spPr>
          <a:xfrm flipV="1">
            <a:off x="685800" y="6172200"/>
            <a:ext cx="10820400" cy="12700"/>
          </a:xfrm>
          <a:prstGeom prst="line">
            <a:avLst/>
          </a:prstGeom>
          <a:ln w="19050" cap="flat">
            <a:solidFill>
              <a:srgbClr val="485203"/>
            </a:solidFill>
            <a:prstDash val="solid"/>
            <a:headEnd type="none" w="sm" len="sm"/>
            <a:tailEnd type="none" w="sm" len="sm"/>
          </a:ln>
        </p:spPr>
      </p:sp>
      <p:sp>
        <p:nvSpPr>
          <p:cNvPr id="6" name="TextBox 12">
            <a:extLst>
              <a:ext uri="{FF2B5EF4-FFF2-40B4-BE49-F238E27FC236}">
                <a16:creationId xmlns:a16="http://schemas.microsoft.com/office/drawing/2014/main" id="{2A07387C-5133-C8CE-B7A6-57CA29DE4E40}"/>
              </a:ext>
            </a:extLst>
          </p:cNvPr>
          <p:cNvSpPr txBox="1"/>
          <p:nvPr/>
        </p:nvSpPr>
        <p:spPr>
          <a:xfrm>
            <a:off x="5270725" y="2617156"/>
            <a:ext cx="2084991" cy="2751202"/>
          </a:xfrm>
          <a:prstGeom prst="rect">
            <a:avLst/>
          </a:prstGeom>
        </p:spPr>
        <p:txBody>
          <a:bodyPr lIns="0" tIns="0" rIns="0" bIns="0" rtlCol="0" anchor="t">
            <a:spAutoFit/>
          </a:bodyPr>
          <a:lstStyle/>
          <a:p>
            <a:pPr algn="ctr" defTabSz="609630">
              <a:lnSpc>
                <a:spcPts val="1800"/>
              </a:lnSpc>
            </a:pPr>
            <a:r>
              <a:rPr lang="en-US" sz="1333" dirty="0">
                <a:solidFill>
                  <a:prstClr val="black"/>
                </a:solidFill>
                <a:latin typeface="Stadio Now Devanagari" panose="020B0604020202020204" charset="0"/>
              </a:rPr>
              <a:t>We can confidently dispel the assumption that European chocolate is inherently the best in the world based on our analysis. By exploring chocolates from various countries and adjusting our marketing strategy, we can enhance the overall taste profile and offer a superior chocolate experience</a:t>
            </a:r>
          </a:p>
        </p:txBody>
      </p:sp>
      <p:sp>
        <p:nvSpPr>
          <p:cNvPr id="7" name="TextBox 13">
            <a:extLst>
              <a:ext uri="{FF2B5EF4-FFF2-40B4-BE49-F238E27FC236}">
                <a16:creationId xmlns:a16="http://schemas.microsoft.com/office/drawing/2014/main" id="{88F8DF06-CB95-B076-6A87-34F5A3B8767A}"/>
              </a:ext>
            </a:extLst>
          </p:cNvPr>
          <p:cNvSpPr txBox="1"/>
          <p:nvPr/>
        </p:nvSpPr>
        <p:spPr>
          <a:xfrm>
            <a:off x="9306245" y="2571403"/>
            <a:ext cx="2084991" cy="2751202"/>
          </a:xfrm>
          <a:prstGeom prst="rect">
            <a:avLst/>
          </a:prstGeom>
        </p:spPr>
        <p:txBody>
          <a:bodyPr lIns="0" tIns="0" rIns="0" bIns="0" rtlCol="0" anchor="t">
            <a:spAutoFit/>
          </a:bodyPr>
          <a:lstStyle/>
          <a:p>
            <a:pPr algn="ctr" defTabSz="609630">
              <a:lnSpc>
                <a:spcPts val="1800"/>
              </a:lnSpc>
            </a:pPr>
            <a:r>
              <a:rPr lang="en-US" sz="1333" dirty="0">
                <a:solidFill>
                  <a:srgbClr val="0D0D0D"/>
                </a:solidFill>
                <a:latin typeface="Stadio Now Devanagari" panose="020B0604020202020204" charset="0"/>
              </a:rPr>
              <a:t>Due to limitations within the available data, including instances where countries did not participate in all years and missing values for bean types, we may consider exploring additional datasets to conduct a more comprehensive study on the quality and taste of chocolates.</a:t>
            </a:r>
            <a:endParaRPr lang="en-US" sz="1333" dirty="0">
              <a:solidFill>
                <a:prstClr val="black"/>
              </a:solidFill>
              <a:latin typeface="Stadio Now Devanagari" panose="020B0604020202020204" charset="0"/>
            </a:endParaRPr>
          </a:p>
        </p:txBody>
      </p:sp>
      <p:sp>
        <p:nvSpPr>
          <p:cNvPr id="8" name="TextBox 14">
            <a:extLst>
              <a:ext uri="{FF2B5EF4-FFF2-40B4-BE49-F238E27FC236}">
                <a16:creationId xmlns:a16="http://schemas.microsoft.com/office/drawing/2014/main" id="{3F4B5DF2-B7F4-67E0-DBB9-2680CC4F3EF8}"/>
              </a:ext>
            </a:extLst>
          </p:cNvPr>
          <p:cNvSpPr txBox="1"/>
          <p:nvPr/>
        </p:nvSpPr>
        <p:spPr>
          <a:xfrm>
            <a:off x="9306245" y="2089844"/>
            <a:ext cx="1910691" cy="269882"/>
          </a:xfrm>
          <a:prstGeom prst="rect">
            <a:avLst/>
          </a:prstGeom>
        </p:spPr>
        <p:txBody>
          <a:bodyPr wrap="square" lIns="0" tIns="0" rIns="0" bIns="0" rtlCol="0" anchor="t">
            <a:spAutoFit/>
          </a:bodyPr>
          <a:lstStyle/>
          <a:p>
            <a:pPr algn="ctr" defTabSz="609630">
              <a:lnSpc>
                <a:spcPts val="2333"/>
              </a:lnSpc>
            </a:pPr>
            <a:r>
              <a:rPr lang="en-US" sz="1666" dirty="0">
                <a:solidFill>
                  <a:srgbClr val="485203"/>
                </a:solidFill>
                <a:latin typeface="Stadio Now Devanagari"/>
              </a:rPr>
              <a:t>Recommendation 3</a:t>
            </a:r>
          </a:p>
        </p:txBody>
      </p:sp>
      <p:sp>
        <p:nvSpPr>
          <p:cNvPr id="9" name="TextBox 15">
            <a:extLst>
              <a:ext uri="{FF2B5EF4-FFF2-40B4-BE49-F238E27FC236}">
                <a16:creationId xmlns:a16="http://schemas.microsoft.com/office/drawing/2014/main" id="{B4D2BA27-1BBA-93F0-DE06-EF4CC60B6E83}"/>
              </a:ext>
            </a:extLst>
          </p:cNvPr>
          <p:cNvSpPr txBox="1"/>
          <p:nvPr/>
        </p:nvSpPr>
        <p:spPr>
          <a:xfrm>
            <a:off x="5270725" y="2127025"/>
            <a:ext cx="1888398" cy="269882"/>
          </a:xfrm>
          <a:prstGeom prst="rect">
            <a:avLst/>
          </a:prstGeom>
        </p:spPr>
        <p:txBody>
          <a:bodyPr wrap="square" lIns="0" tIns="0" rIns="0" bIns="0" rtlCol="0" anchor="t">
            <a:spAutoFit/>
          </a:bodyPr>
          <a:lstStyle/>
          <a:p>
            <a:pPr algn="ctr" defTabSz="609630">
              <a:lnSpc>
                <a:spcPts val="2333"/>
              </a:lnSpc>
            </a:pPr>
            <a:r>
              <a:rPr lang="en-US" sz="1666" dirty="0">
                <a:solidFill>
                  <a:srgbClr val="485203"/>
                </a:solidFill>
                <a:latin typeface="Stadio Now Devanagari"/>
              </a:rPr>
              <a:t>Recommendation 2</a:t>
            </a:r>
          </a:p>
        </p:txBody>
      </p:sp>
      <p:sp>
        <p:nvSpPr>
          <p:cNvPr id="10" name="TextBox 18">
            <a:extLst>
              <a:ext uri="{FF2B5EF4-FFF2-40B4-BE49-F238E27FC236}">
                <a16:creationId xmlns:a16="http://schemas.microsoft.com/office/drawing/2014/main" id="{6BA5E0E0-ED24-4B25-DC37-7B12662B2DB7}"/>
              </a:ext>
            </a:extLst>
          </p:cNvPr>
          <p:cNvSpPr txBox="1"/>
          <p:nvPr/>
        </p:nvSpPr>
        <p:spPr>
          <a:xfrm>
            <a:off x="10727659" y="6251934"/>
            <a:ext cx="778548" cy="198581"/>
          </a:xfrm>
          <a:prstGeom prst="rect">
            <a:avLst/>
          </a:prstGeom>
        </p:spPr>
        <p:txBody>
          <a:bodyPr lIns="0" tIns="0" rIns="0" bIns="0" rtlCol="0" anchor="t">
            <a:spAutoFit/>
          </a:bodyPr>
          <a:lstStyle/>
          <a:p>
            <a:pPr algn="r" defTabSz="609630">
              <a:lnSpc>
                <a:spcPts val="1680"/>
              </a:lnSpc>
            </a:pPr>
            <a:r>
              <a:rPr lang="en-US" sz="1200" spc="120">
                <a:solidFill>
                  <a:srgbClr val="485203"/>
                </a:solidFill>
                <a:latin typeface="Stadio Now Devanagari"/>
              </a:rPr>
              <a:t>2024</a:t>
            </a:r>
          </a:p>
        </p:txBody>
      </p:sp>
      <p:grpSp>
        <p:nvGrpSpPr>
          <p:cNvPr id="11" name="Group 19">
            <a:extLst>
              <a:ext uri="{FF2B5EF4-FFF2-40B4-BE49-F238E27FC236}">
                <a16:creationId xmlns:a16="http://schemas.microsoft.com/office/drawing/2014/main" id="{396C400F-2304-FB33-E8C5-55B14DD00C5F}"/>
              </a:ext>
            </a:extLst>
          </p:cNvPr>
          <p:cNvGrpSpPr/>
          <p:nvPr/>
        </p:nvGrpSpPr>
        <p:grpSpPr>
          <a:xfrm>
            <a:off x="325036" y="574669"/>
            <a:ext cx="11541929" cy="429113"/>
            <a:chOff x="0" y="0"/>
            <a:chExt cx="29426103" cy="1106170"/>
          </a:xfrm>
        </p:grpSpPr>
        <p:sp>
          <p:nvSpPr>
            <p:cNvPr id="12" name="Freeform 20">
              <a:extLst>
                <a:ext uri="{FF2B5EF4-FFF2-40B4-BE49-F238E27FC236}">
                  <a16:creationId xmlns:a16="http://schemas.microsoft.com/office/drawing/2014/main" id="{D1694739-2725-E95E-2A6B-D18AFBC5E281}"/>
                </a:ext>
              </a:extLst>
            </p:cNvPr>
            <p:cNvSpPr/>
            <p:nvPr/>
          </p:nvSpPr>
          <p:spPr>
            <a:xfrm>
              <a:off x="0" y="0"/>
              <a:ext cx="29427373" cy="1107440"/>
            </a:xfrm>
            <a:custGeom>
              <a:avLst/>
              <a:gdLst/>
              <a:ahLst/>
              <a:cxnLst/>
              <a:rect l="l" t="t" r="r" b="b"/>
              <a:pathLst>
                <a:path w="29427373" h="1107440">
                  <a:moveTo>
                    <a:pt x="28873655" y="45720"/>
                  </a:moveTo>
                  <a:cubicBezTo>
                    <a:pt x="29153055" y="45720"/>
                    <a:pt x="29380383" y="273050"/>
                    <a:pt x="29380383" y="552450"/>
                  </a:cubicBezTo>
                  <a:cubicBezTo>
                    <a:pt x="29380383" y="831850"/>
                    <a:pt x="29153055" y="1059180"/>
                    <a:pt x="28873655" y="1059180"/>
                  </a:cubicBezTo>
                  <a:lnTo>
                    <a:pt x="553720" y="1059180"/>
                  </a:lnTo>
                  <a:cubicBezTo>
                    <a:pt x="274320" y="1059180"/>
                    <a:pt x="46990" y="831850"/>
                    <a:pt x="46990" y="552450"/>
                  </a:cubicBezTo>
                  <a:cubicBezTo>
                    <a:pt x="46990" y="273050"/>
                    <a:pt x="274320" y="45720"/>
                    <a:pt x="553720" y="45720"/>
                  </a:cubicBezTo>
                  <a:lnTo>
                    <a:pt x="28873655" y="45720"/>
                  </a:lnTo>
                  <a:moveTo>
                    <a:pt x="28873655" y="0"/>
                  </a:moveTo>
                  <a:lnTo>
                    <a:pt x="553720" y="0"/>
                  </a:lnTo>
                  <a:cubicBezTo>
                    <a:pt x="247650" y="0"/>
                    <a:pt x="0" y="247650"/>
                    <a:pt x="0" y="553720"/>
                  </a:cubicBezTo>
                  <a:cubicBezTo>
                    <a:pt x="0" y="859790"/>
                    <a:pt x="247650" y="1107440"/>
                    <a:pt x="553720" y="1107440"/>
                  </a:cubicBezTo>
                  <a:lnTo>
                    <a:pt x="28873655" y="1107440"/>
                  </a:lnTo>
                  <a:cubicBezTo>
                    <a:pt x="29179723" y="1107440"/>
                    <a:pt x="29427373" y="859790"/>
                    <a:pt x="29427373" y="553720"/>
                  </a:cubicBezTo>
                  <a:cubicBezTo>
                    <a:pt x="29426105" y="247650"/>
                    <a:pt x="29178455" y="0"/>
                    <a:pt x="28873655" y="0"/>
                  </a:cubicBezTo>
                  <a:close/>
                </a:path>
              </a:pathLst>
            </a:custGeom>
            <a:solidFill>
              <a:srgbClr val="485203"/>
            </a:solidFill>
          </p:spPr>
        </p:sp>
      </p:grpSp>
      <p:sp>
        <p:nvSpPr>
          <p:cNvPr id="13" name="AutoShape 21">
            <a:extLst>
              <a:ext uri="{FF2B5EF4-FFF2-40B4-BE49-F238E27FC236}">
                <a16:creationId xmlns:a16="http://schemas.microsoft.com/office/drawing/2014/main" id="{9829D53A-6B55-C823-C9E8-4FE92E2DD43C}"/>
              </a:ext>
            </a:extLst>
          </p:cNvPr>
          <p:cNvSpPr/>
          <p:nvPr/>
        </p:nvSpPr>
        <p:spPr>
          <a:xfrm>
            <a:off x="11288913" y="701783"/>
            <a:ext cx="217287" cy="0"/>
          </a:xfrm>
          <a:prstGeom prst="line">
            <a:avLst/>
          </a:prstGeom>
          <a:ln w="28575" cap="flat">
            <a:solidFill>
              <a:srgbClr val="485203"/>
            </a:solidFill>
            <a:prstDash val="solid"/>
            <a:headEnd type="none" w="sm" len="sm"/>
            <a:tailEnd type="none" w="sm" len="sm"/>
          </a:ln>
        </p:spPr>
      </p:sp>
      <p:sp>
        <p:nvSpPr>
          <p:cNvPr id="14" name="AutoShape 22">
            <a:extLst>
              <a:ext uri="{FF2B5EF4-FFF2-40B4-BE49-F238E27FC236}">
                <a16:creationId xmlns:a16="http://schemas.microsoft.com/office/drawing/2014/main" id="{A4145712-E080-4595-933B-0DD16E2C77C4}"/>
              </a:ext>
            </a:extLst>
          </p:cNvPr>
          <p:cNvSpPr/>
          <p:nvPr/>
        </p:nvSpPr>
        <p:spPr>
          <a:xfrm>
            <a:off x="11288913" y="788018"/>
            <a:ext cx="217287" cy="0"/>
          </a:xfrm>
          <a:prstGeom prst="line">
            <a:avLst/>
          </a:prstGeom>
          <a:ln w="28575" cap="flat">
            <a:solidFill>
              <a:srgbClr val="485203"/>
            </a:solidFill>
            <a:prstDash val="solid"/>
            <a:headEnd type="none" w="sm" len="sm"/>
            <a:tailEnd type="none" w="sm" len="sm"/>
          </a:ln>
        </p:spPr>
      </p:sp>
      <p:sp>
        <p:nvSpPr>
          <p:cNvPr id="15" name="AutoShape 23">
            <a:extLst>
              <a:ext uri="{FF2B5EF4-FFF2-40B4-BE49-F238E27FC236}">
                <a16:creationId xmlns:a16="http://schemas.microsoft.com/office/drawing/2014/main" id="{9ACA49D2-7459-CD79-07D5-3822807949F5}"/>
              </a:ext>
            </a:extLst>
          </p:cNvPr>
          <p:cNvSpPr/>
          <p:nvPr/>
        </p:nvSpPr>
        <p:spPr>
          <a:xfrm>
            <a:off x="11288913" y="874253"/>
            <a:ext cx="217287" cy="0"/>
          </a:xfrm>
          <a:prstGeom prst="line">
            <a:avLst/>
          </a:prstGeom>
          <a:ln w="28575" cap="flat">
            <a:solidFill>
              <a:srgbClr val="485203"/>
            </a:solidFill>
            <a:prstDash val="solid"/>
            <a:headEnd type="none" w="sm" len="sm"/>
            <a:tailEnd type="none" w="sm" len="sm"/>
          </a:ln>
        </p:spPr>
      </p:sp>
      <p:grpSp>
        <p:nvGrpSpPr>
          <p:cNvPr id="16" name="Group 24">
            <a:extLst>
              <a:ext uri="{FF2B5EF4-FFF2-40B4-BE49-F238E27FC236}">
                <a16:creationId xmlns:a16="http://schemas.microsoft.com/office/drawing/2014/main" id="{DDCAAF84-B918-ABDC-64FC-8ECCE492E375}"/>
              </a:ext>
            </a:extLst>
          </p:cNvPr>
          <p:cNvGrpSpPr/>
          <p:nvPr/>
        </p:nvGrpSpPr>
        <p:grpSpPr>
          <a:xfrm>
            <a:off x="476124" y="629495"/>
            <a:ext cx="2148013" cy="317046"/>
            <a:chOff x="0" y="0"/>
            <a:chExt cx="848598" cy="125253"/>
          </a:xfrm>
        </p:grpSpPr>
        <p:sp>
          <p:nvSpPr>
            <p:cNvPr id="17" name="Freeform 25">
              <a:extLst>
                <a:ext uri="{FF2B5EF4-FFF2-40B4-BE49-F238E27FC236}">
                  <a16:creationId xmlns:a16="http://schemas.microsoft.com/office/drawing/2014/main" id="{DBC3C10C-365C-5920-9716-2641C2AA002A}"/>
                </a:ext>
              </a:extLst>
            </p:cNvPr>
            <p:cNvSpPr/>
            <p:nvPr/>
          </p:nvSpPr>
          <p:spPr>
            <a:xfrm>
              <a:off x="0" y="0"/>
              <a:ext cx="848598" cy="125253"/>
            </a:xfrm>
            <a:custGeom>
              <a:avLst/>
              <a:gdLst/>
              <a:ahLst/>
              <a:cxnLst/>
              <a:rect l="l" t="t" r="r" b="b"/>
              <a:pathLst>
                <a:path w="848598" h="125253">
                  <a:moveTo>
                    <a:pt x="62626" y="0"/>
                  </a:moveTo>
                  <a:lnTo>
                    <a:pt x="785971" y="0"/>
                  </a:lnTo>
                  <a:cubicBezTo>
                    <a:pt x="802581" y="0"/>
                    <a:pt x="818510" y="6598"/>
                    <a:pt x="830255" y="18343"/>
                  </a:cubicBezTo>
                  <a:cubicBezTo>
                    <a:pt x="841999" y="30088"/>
                    <a:pt x="848598" y="46017"/>
                    <a:pt x="848598" y="62626"/>
                  </a:cubicBezTo>
                  <a:lnTo>
                    <a:pt x="848598" y="62626"/>
                  </a:lnTo>
                  <a:cubicBezTo>
                    <a:pt x="848598" y="79236"/>
                    <a:pt x="841999" y="95165"/>
                    <a:pt x="830255" y="106910"/>
                  </a:cubicBezTo>
                  <a:cubicBezTo>
                    <a:pt x="818510" y="118655"/>
                    <a:pt x="802581" y="125253"/>
                    <a:pt x="785971" y="125253"/>
                  </a:cubicBezTo>
                  <a:lnTo>
                    <a:pt x="62626" y="125253"/>
                  </a:lnTo>
                  <a:cubicBezTo>
                    <a:pt x="46017" y="125253"/>
                    <a:pt x="30088" y="118655"/>
                    <a:pt x="18343" y="106910"/>
                  </a:cubicBezTo>
                  <a:cubicBezTo>
                    <a:pt x="6598" y="95165"/>
                    <a:pt x="0" y="79236"/>
                    <a:pt x="0" y="62626"/>
                  </a:cubicBezTo>
                  <a:lnTo>
                    <a:pt x="0" y="62626"/>
                  </a:lnTo>
                  <a:cubicBezTo>
                    <a:pt x="0" y="46017"/>
                    <a:pt x="6598" y="30088"/>
                    <a:pt x="18343" y="18343"/>
                  </a:cubicBezTo>
                  <a:cubicBezTo>
                    <a:pt x="30088" y="6598"/>
                    <a:pt x="46017" y="0"/>
                    <a:pt x="62626" y="0"/>
                  </a:cubicBezTo>
                  <a:close/>
                </a:path>
              </a:pathLst>
            </a:custGeom>
            <a:solidFill>
              <a:srgbClr val="485203"/>
            </a:solidFill>
          </p:spPr>
        </p:sp>
        <p:sp>
          <p:nvSpPr>
            <p:cNvPr id="18" name="TextBox 26">
              <a:extLst>
                <a:ext uri="{FF2B5EF4-FFF2-40B4-BE49-F238E27FC236}">
                  <a16:creationId xmlns:a16="http://schemas.microsoft.com/office/drawing/2014/main" id="{462365C5-ECE7-EA4A-1071-6174EFC3AD3A}"/>
                </a:ext>
              </a:extLst>
            </p:cNvPr>
            <p:cNvSpPr txBox="1"/>
            <p:nvPr/>
          </p:nvSpPr>
          <p:spPr>
            <a:xfrm>
              <a:off x="0" y="-114300"/>
              <a:ext cx="848598" cy="239553"/>
            </a:xfrm>
            <a:prstGeom prst="rect">
              <a:avLst/>
            </a:prstGeom>
          </p:spPr>
          <p:txBody>
            <a:bodyPr lIns="33867" tIns="33867" rIns="33867" bIns="33867" rtlCol="0" anchor="ctr"/>
            <a:lstStyle/>
            <a:p>
              <a:pPr algn="ctr" defTabSz="609630">
                <a:lnSpc>
                  <a:spcPts val="1867"/>
                </a:lnSpc>
              </a:pPr>
              <a:endParaRPr sz="1200">
                <a:solidFill>
                  <a:prstClr val="black"/>
                </a:solidFill>
                <a:latin typeface="Calibri"/>
              </a:endParaRPr>
            </a:p>
          </p:txBody>
        </p:sp>
      </p:grpSp>
      <p:sp>
        <p:nvSpPr>
          <p:cNvPr id="19" name="TextBox 28">
            <a:extLst>
              <a:ext uri="{FF2B5EF4-FFF2-40B4-BE49-F238E27FC236}">
                <a16:creationId xmlns:a16="http://schemas.microsoft.com/office/drawing/2014/main" id="{074F81FF-0126-C3A3-E82F-0DB7F4D9FE44}"/>
              </a:ext>
            </a:extLst>
          </p:cNvPr>
          <p:cNvSpPr txBox="1"/>
          <p:nvPr/>
        </p:nvSpPr>
        <p:spPr>
          <a:xfrm>
            <a:off x="8378710" y="586935"/>
            <a:ext cx="2738224" cy="564835"/>
          </a:xfrm>
          <a:prstGeom prst="rect">
            <a:avLst/>
          </a:prstGeom>
        </p:spPr>
        <p:txBody>
          <a:bodyPr lIns="0" tIns="0" rIns="0" bIns="0" rtlCol="0" anchor="t">
            <a:spAutoFit/>
          </a:bodyPr>
          <a:lstStyle/>
          <a:p>
            <a:pPr algn="r" defTabSz="609630">
              <a:lnSpc>
                <a:spcPts val="2333"/>
              </a:lnSpc>
            </a:pPr>
            <a:r>
              <a:rPr lang="en-US" sz="1666" spc="166" dirty="0">
                <a:solidFill>
                  <a:srgbClr val="485203"/>
                </a:solidFill>
                <a:latin typeface="Stadio Now Devanagari"/>
              </a:rPr>
              <a:t>DATA ANALYST</a:t>
            </a:r>
          </a:p>
          <a:p>
            <a:pPr algn="r" defTabSz="609630">
              <a:lnSpc>
                <a:spcPts val="2333"/>
              </a:lnSpc>
            </a:pPr>
            <a:endParaRPr lang="en-US" sz="1666" spc="166" dirty="0">
              <a:solidFill>
                <a:srgbClr val="485203"/>
              </a:solidFill>
              <a:latin typeface="Stadio Now Devanagari"/>
            </a:endParaRPr>
          </a:p>
        </p:txBody>
      </p:sp>
      <p:sp>
        <p:nvSpPr>
          <p:cNvPr id="20" name="AutoShape 29">
            <a:extLst>
              <a:ext uri="{FF2B5EF4-FFF2-40B4-BE49-F238E27FC236}">
                <a16:creationId xmlns:a16="http://schemas.microsoft.com/office/drawing/2014/main" id="{104769B9-2219-31CE-D769-36C031D7BE2F}"/>
              </a:ext>
            </a:extLst>
          </p:cNvPr>
          <p:cNvSpPr/>
          <p:nvPr/>
        </p:nvSpPr>
        <p:spPr>
          <a:xfrm>
            <a:off x="5736703" y="767698"/>
            <a:ext cx="718595" cy="0"/>
          </a:xfrm>
          <a:prstGeom prst="line">
            <a:avLst/>
          </a:prstGeom>
          <a:ln w="28575" cap="rnd">
            <a:solidFill>
              <a:srgbClr val="485203"/>
            </a:solidFill>
            <a:prstDash val="solid"/>
            <a:headEnd type="none" w="sm" len="sm"/>
            <a:tailEnd type="triangle" w="lg" len="med"/>
          </a:ln>
        </p:spPr>
      </p:sp>
      <p:sp>
        <p:nvSpPr>
          <p:cNvPr id="21" name="TextBox 18">
            <a:extLst>
              <a:ext uri="{FF2B5EF4-FFF2-40B4-BE49-F238E27FC236}">
                <a16:creationId xmlns:a16="http://schemas.microsoft.com/office/drawing/2014/main" id="{DB94EDE3-1E85-33A1-210E-409E6E67ACD9}"/>
              </a:ext>
            </a:extLst>
          </p:cNvPr>
          <p:cNvSpPr txBox="1"/>
          <p:nvPr/>
        </p:nvSpPr>
        <p:spPr>
          <a:xfrm>
            <a:off x="476124" y="636041"/>
            <a:ext cx="2122869" cy="246734"/>
          </a:xfrm>
          <a:prstGeom prst="rect">
            <a:avLst/>
          </a:prstGeom>
        </p:spPr>
        <p:txBody>
          <a:bodyPr wrap="square" lIns="0" tIns="0" rIns="0" bIns="0" rtlCol="0" anchor="t">
            <a:spAutoFit/>
          </a:bodyPr>
          <a:lstStyle/>
          <a:p>
            <a:pPr algn="ctr" defTabSz="609630">
              <a:lnSpc>
                <a:spcPts val="2146"/>
              </a:lnSpc>
            </a:pPr>
            <a:r>
              <a:rPr lang="en-US" sz="1533" spc="153" dirty="0">
                <a:solidFill>
                  <a:srgbClr val="FFFEF7"/>
                </a:solidFill>
                <a:latin typeface="Stadio Now Devanagari"/>
              </a:rPr>
              <a:t>BANDANA SHARMA</a:t>
            </a:r>
          </a:p>
        </p:txBody>
      </p:sp>
      <p:sp>
        <p:nvSpPr>
          <p:cNvPr id="22" name="TextBox 16">
            <a:extLst>
              <a:ext uri="{FF2B5EF4-FFF2-40B4-BE49-F238E27FC236}">
                <a16:creationId xmlns:a16="http://schemas.microsoft.com/office/drawing/2014/main" id="{B1FC0F4C-7358-D87B-CBB9-62BB689167AC}"/>
              </a:ext>
            </a:extLst>
          </p:cNvPr>
          <p:cNvSpPr txBox="1"/>
          <p:nvPr/>
        </p:nvSpPr>
        <p:spPr>
          <a:xfrm>
            <a:off x="303717" y="745095"/>
            <a:ext cx="11122962" cy="974947"/>
          </a:xfrm>
          <a:prstGeom prst="rect">
            <a:avLst/>
          </a:prstGeom>
        </p:spPr>
        <p:txBody>
          <a:bodyPr wrap="square" lIns="0" tIns="0" rIns="0" bIns="0" rtlCol="0" anchor="t">
            <a:spAutoFit/>
          </a:bodyPr>
          <a:lstStyle/>
          <a:p>
            <a:pPr defTabSz="609630">
              <a:lnSpc>
                <a:spcPts val="8800"/>
              </a:lnSpc>
            </a:pPr>
            <a:r>
              <a:rPr lang="en-US" sz="2933" dirty="0">
                <a:solidFill>
                  <a:srgbClr val="485203"/>
                </a:solidFill>
                <a:latin typeface="RoxboroughCF Bold"/>
              </a:rPr>
              <a:t> </a:t>
            </a:r>
            <a:r>
              <a:rPr lang="en-US" sz="4400" dirty="0">
                <a:solidFill>
                  <a:srgbClr val="485203"/>
                </a:solidFill>
                <a:latin typeface="RoxboroughCF Bold"/>
              </a:rPr>
              <a:t>Recommendations For Chocolate Rating</a:t>
            </a:r>
          </a:p>
        </p:txBody>
      </p:sp>
      <p:pic>
        <p:nvPicPr>
          <p:cNvPr id="23" name="Picture 22">
            <a:extLst>
              <a:ext uri="{FF2B5EF4-FFF2-40B4-BE49-F238E27FC236}">
                <a16:creationId xmlns:a16="http://schemas.microsoft.com/office/drawing/2014/main" id="{7F996F4A-7C65-CD96-EB00-A56B77B5F85A}"/>
              </a:ext>
            </a:extLst>
          </p:cNvPr>
          <p:cNvPicPr>
            <a:picLocks noChangeAspect="1"/>
          </p:cNvPicPr>
          <p:nvPr/>
        </p:nvPicPr>
        <p:blipFill>
          <a:blip r:embed="rId4"/>
          <a:stretch>
            <a:fillRect/>
          </a:stretch>
        </p:blipFill>
        <p:spPr>
          <a:xfrm>
            <a:off x="975065" y="2089844"/>
            <a:ext cx="2089077" cy="430821"/>
          </a:xfrm>
          <a:prstGeom prst="rect">
            <a:avLst/>
          </a:prstGeom>
        </p:spPr>
      </p:pic>
      <p:pic>
        <p:nvPicPr>
          <p:cNvPr id="24" name="Picture 23">
            <a:extLst>
              <a:ext uri="{FF2B5EF4-FFF2-40B4-BE49-F238E27FC236}">
                <a16:creationId xmlns:a16="http://schemas.microsoft.com/office/drawing/2014/main" id="{6A33A1E4-E9E2-1760-4F0E-126D826E147B}"/>
              </a:ext>
            </a:extLst>
          </p:cNvPr>
          <p:cNvPicPr>
            <a:picLocks noChangeAspect="1"/>
          </p:cNvPicPr>
          <p:nvPr/>
        </p:nvPicPr>
        <p:blipFill>
          <a:blip r:embed="rId4"/>
          <a:stretch>
            <a:fillRect/>
          </a:stretch>
        </p:blipFill>
        <p:spPr>
          <a:xfrm>
            <a:off x="5170385" y="1998240"/>
            <a:ext cx="2089077" cy="504379"/>
          </a:xfrm>
          <a:prstGeom prst="rect">
            <a:avLst/>
          </a:prstGeom>
        </p:spPr>
      </p:pic>
      <p:pic>
        <p:nvPicPr>
          <p:cNvPr id="25" name="Picture 24">
            <a:extLst>
              <a:ext uri="{FF2B5EF4-FFF2-40B4-BE49-F238E27FC236}">
                <a16:creationId xmlns:a16="http://schemas.microsoft.com/office/drawing/2014/main" id="{E46471FE-8B75-0312-6FC1-4B13454338BB}"/>
              </a:ext>
            </a:extLst>
          </p:cNvPr>
          <p:cNvPicPr>
            <a:picLocks noChangeAspect="1"/>
          </p:cNvPicPr>
          <p:nvPr/>
        </p:nvPicPr>
        <p:blipFill>
          <a:blip r:embed="rId4"/>
          <a:stretch>
            <a:fillRect/>
          </a:stretch>
        </p:blipFill>
        <p:spPr>
          <a:xfrm>
            <a:off x="9217052" y="2092601"/>
            <a:ext cx="2089077" cy="430821"/>
          </a:xfrm>
          <a:prstGeom prst="rect">
            <a:avLst/>
          </a:prstGeom>
        </p:spPr>
      </p:pic>
      <p:sp>
        <p:nvSpPr>
          <p:cNvPr id="26" name="TextBox 25">
            <a:extLst>
              <a:ext uri="{FF2B5EF4-FFF2-40B4-BE49-F238E27FC236}">
                <a16:creationId xmlns:a16="http://schemas.microsoft.com/office/drawing/2014/main" id="{CA8468DF-0D8E-12F2-9BD6-77E0AC30B290}"/>
              </a:ext>
            </a:extLst>
          </p:cNvPr>
          <p:cNvSpPr txBox="1"/>
          <p:nvPr/>
        </p:nvSpPr>
        <p:spPr>
          <a:xfrm>
            <a:off x="951082" y="2147244"/>
            <a:ext cx="2019089" cy="348878"/>
          </a:xfrm>
          <a:prstGeom prst="rect">
            <a:avLst/>
          </a:prstGeom>
          <a:noFill/>
        </p:spPr>
        <p:txBody>
          <a:bodyPr wrap="square" rtlCol="0">
            <a:spAutoFit/>
          </a:bodyPr>
          <a:lstStyle/>
          <a:p>
            <a:pPr defTabSz="609630"/>
            <a:r>
              <a:rPr lang="en-US" sz="1667" dirty="0">
                <a:solidFill>
                  <a:prstClr val="black"/>
                </a:solidFill>
                <a:latin typeface="Stadio Now Devanagari" panose="020B0604020202020204" charset="0"/>
              </a:rPr>
              <a:t>Recommendation 1</a:t>
            </a:r>
          </a:p>
        </p:txBody>
      </p:sp>
      <p:pic>
        <p:nvPicPr>
          <p:cNvPr id="27" name="Picture 26">
            <a:extLst>
              <a:ext uri="{FF2B5EF4-FFF2-40B4-BE49-F238E27FC236}">
                <a16:creationId xmlns:a16="http://schemas.microsoft.com/office/drawing/2014/main" id="{99C64DE6-B667-DA47-759C-FB993FDC9B92}"/>
              </a:ext>
            </a:extLst>
          </p:cNvPr>
          <p:cNvPicPr>
            <a:picLocks noChangeAspect="1"/>
          </p:cNvPicPr>
          <p:nvPr/>
        </p:nvPicPr>
        <p:blipFill>
          <a:blip r:embed="rId5"/>
          <a:stretch>
            <a:fillRect/>
          </a:stretch>
        </p:blipFill>
        <p:spPr>
          <a:xfrm>
            <a:off x="4321904" y="2346462"/>
            <a:ext cx="20322" cy="2593057"/>
          </a:xfrm>
          <a:prstGeom prst="rect">
            <a:avLst/>
          </a:prstGeom>
        </p:spPr>
      </p:pic>
      <p:sp>
        <p:nvSpPr>
          <p:cNvPr id="28" name="TextBox 27">
            <a:extLst>
              <a:ext uri="{FF2B5EF4-FFF2-40B4-BE49-F238E27FC236}">
                <a16:creationId xmlns:a16="http://schemas.microsoft.com/office/drawing/2014/main" id="{134A031E-2C00-6FAF-1EFA-5F21AA5FA79A}"/>
              </a:ext>
            </a:extLst>
          </p:cNvPr>
          <p:cNvSpPr txBox="1"/>
          <p:nvPr/>
        </p:nvSpPr>
        <p:spPr>
          <a:xfrm>
            <a:off x="951082" y="2734347"/>
            <a:ext cx="2238282" cy="2348656"/>
          </a:xfrm>
          <a:prstGeom prst="rect">
            <a:avLst/>
          </a:prstGeom>
          <a:noFill/>
        </p:spPr>
        <p:txBody>
          <a:bodyPr wrap="square" rtlCol="0">
            <a:spAutoFit/>
          </a:bodyPr>
          <a:lstStyle/>
          <a:p>
            <a:pPr algn="ctr" defTabSz="609630"/>
            <a:r>
              <a:rPr lang="en-US" sz="1333" dirty="0">
                <a:solidFill>
                  <a:prstClr val="black"/>
                </a:solidFill>
                <a:latin typeface="Stadio Now Devanagari" panose="020B0604020202020204" charset="0"/>
              </a:rPr>
              <a:t>There is evidently no straightforward correlation between the cocoa percentage and the flavor rating of chocolate. Exploring alternative datasets may reveal additional factors influencing chocolate taste and contribute to achieving higher ratings</a:t>
            </a:r>
          </a:p>
        </p:txBody>
      </p:sp>
    </p:spTree>
    <p:extLst>
      <p:ext uri="{BB962C8B-B14F-4D97-AF65-F5344CB8AC3E}">
        <p14:creationId xmlns:p14="http://schemas.microsoft.com/office/powerpoint/2010/main" val="27208950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486</Words>
  <Application>Microsoft Office PowerPoint</Application>
  <PresentationFormat>Widescreen</PresentationFormat>
  <Paragraphs>71</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RoxboroughCF Bold</vt:lpstr>
      <vt:lpstr>Stadio Now Devanagari</vt:lpstr>
      <vt:lpstr>1_Office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Bandana Sharma</dc:creator>
  <cp:lastModifiedBy>Bandana Sharma</cp:lastModifiedBy>
  <cp:revision>1</cp:revision>
  <dcterms:created xsi:type="dcterms:W3CDTF">2024-02-23T00:49:19Z</dcterms:created>
  <dcterms:modified xsi:type="dcterms:W3CDTF">2024-02-23T00:52:50Z</dcterms:modified>
</cp:coreProperties>
</file>